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48" r:id="rId5"/>
  </p:sldMasterIdLst>
  <p:notesMasterIdLst>
    <p:notesMasterId r:id="rId10"/>
  </p:notesMasterIdLst>
  <p:sldIdLst>
    <p:sldId id="273" r:id="rId6"/>
    <p:sldId id="275" r:id="rId7"/>
    <p:sldId id="276" r:id="rId8"/>
    <p:sldId id="277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C01139-DBDC-E6F4-844A-C29A87D434AF}" v="4" dt="2025-07-10T10:38:20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521" autoAdjust="0"/>
  </p:normalViewPr>
  <p:slideViewPr>
    <p:cSldViewPr snapToGrid="0">
      <p:cViewPr varScale="1">
        <p:scale>
          <a:sx n="88" d="100"/>
          <a:sy n="88" d="100"/>
        </p:scale>
        <p:origin x="14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E7807-EE6F-4796-BBA8-0B199AB33A4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77006-2D86-4270-AEC3-B1E3B64E46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112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77006-2D86-4270-AEC3-B1E3B64E464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043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77006-2D86-4270-AEC3-B1E3B64E464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439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77006-2D86-4270-AEC3-B1E3B64E464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615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77006-2D86-4270-AEC3-B1E3B64E464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993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309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47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274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1498010"/>
            <a:ext cx="711200" cy="244476"/>
          </a:xfrm>
          <a:prstGeom prst="rect">
            <a:avLst/>
          </a:prstGeom>
        </p:spPr>
        <p:txBody>
          <a:bodyPr/>
          <a:lstStyle/>
          <a:p>
            <a:pPr algn="ctr"/>
            <a:fld id="{8F82E0A0-C266-4798-8C8F-B9F91E9DA37E}" type="slidenum">
              <a:rPr lang="en-US" sz="1867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812800" y="1803400"/>
            <a:ext cx="10871200" cy="436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0252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392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992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386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990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459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908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288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953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697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060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436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944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84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36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27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010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028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417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49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05E35-02C1-4821-9723-6AC6FB603008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DA5AC-1288-4E9A-B5E0-E1AF369B46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61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62" r:id="rId10"/>
    <p:sldLayoutId id="2147483670" r:id="rId11"/>
    <p:sldLayoutId id="214748368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3A358-DFC3-4067-AD1A-A72D12C25F21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299AE-3276-433F-B4F3-615014CA47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24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2.png"/><Relationship Id="rId2" Type="http://schemas.microsoft.com/office/2007/relationships/media" Target="../media/media1.mp4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3.png"/><Relationship Id="rId2" Type="http://schemas.microsoft.com/office/2007/relationships/media" Target="../media/media2.mp4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7" Type="http://schemas.openxmlformats.org/officeDocument/2006/relationships/image" Target="../media/image4.png"/><Relationship Id="rId2" Type="http://schemas.microsoft.com/office/2007/relationships/media" Target="../media/media3.mp4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7" Type="http://schemas.openxmlformats.org/officeDocument/2006/relationships/image" Target="../media/image5.png"/><Relationship Id="rId2" Type="http://schemas.microsoft.com/office/2007/relationships/media" Target="../media/media4.mp4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D2AD7-6B1F-E720-3979-3DBCB1852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0A6400-1D84-7200-8E53-9F2A1B6AA2D9}"/>
              </a:ext>
            </a:extLst>
          </p:cNvPr>
          <p:cNvSpPr/>
          <p:nvPr/>
        </p:nvSpPr>
        <p:spPr>
          <a:xfrm flipV="1">
            <a:off x="-16963" y="6242474"/>
            <a:ext cx="12208964" cy="6155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F5E484-C501-F714-C076-DA4294F7FBF7}"/>
              </a:ext>
            </a:extLst>
          </p:cNvPr>
          <p:cNvSpPr txBox="1">
            <a:spLocks/>
          </p:cNvSpPr>
          <p:nvPr/>
        </p:nvSpPr>
        <p:spPr>
          <a:xfrm>
            <a:off x="810310" y="273448"/>
            <a:ext cx="11111494" cy="707859"/>
          </a:xfrm>
          <a:prstGeom prst="rect">
            <a:avLst/>
          </a:prstGeom>
        </p:spPr>
        <p:txBody>
          <a:bodyPr vert="horz" lIns="91440" tIns="45720" rIns="91440" bIns="4572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800" b="1" dirty="0">
                <a:latin typeface="+mn-lt"/>
              </a:rPr>
              <a:t>Ready for GCSE Evening – English </a:t>
            </a:r>
            <a:endParaRPr lang="en-US" sz="3600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4C3139F-AF1C-4CC3-8C97-16532131CB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9568" y="1139408"/>
            <a:ext cx="11804594" cy="5103066"/>
          </a:xfrm>
        </p:spPr>
        <p:txBody>
          <a:bodyPr vert="horz" lIns="121920" tIns="60960" rIns="121920" bIns="60960" anchor="t">
            <a:noAutofit/>
          </a:bodyPr>
          <a:lstStyle/>
          <a:p>
            <a:pPr marL="0" indent="0">
              <a:buNone/>
            </a:pPr>
            <a:r>
              <a:rPr lang="en-GB" dirty="0"/>
              <a:t>Subject Lead: Mrs Biddle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This course is split into two GCSEs</a:t>
            </a:r>
          </a:p>
          <a:p>
            <a:pPr marL="0" indent="0">
              <a:buNone/>
            </a:pPr>
            <a:r>
              <a:rPr lang="en-GB" dirty="0"/>
              <a:t>English Literature </a:t>
            </a:r>
          </a:p>
          <a:p>
            <a:pPr marL="0" indent="0">
              <a:buNone/>
            </a:pPr>
            <a:r>
              <a:rPr lang="en-GB" dirty="0"/>
              <a:t>English Language (Speaking and Listening NEA)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Whilst the skills across both are transferable and essential, they will be awarded separately.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26" name="Picture 2" descr="Inspire the Future – Fullbrook School">
            <a:extLst>
              <a:ext uri="{FF2B5EF4-FFF2-40B4-BE49-F238E27FC236}">
                <a16:creationId xmlns:a16="http://schemas.microsoft.com/office/drawing/2014/main" id="{297B7B0D-80EB-477A-922A-20D091491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482" y="5050362"/>
            <a:ext cx="340995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CEC6E229-BEFF-41D3-B62F-397B8F243E4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032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77"/>
    </mc:Choice>
    <mc:Fallback xmlns="">
      <p:transition spd="slow" advTm="49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D2AD7-6B1F-E720-3979-3DBCB1852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0A6400-1D84-7200-8E53-9F2A1B6AA2D9}"/>
              </a:ext>
            </a:extLst>
          </p:cNvPr>
          <p:cNvSpPr/>
          <p:nvPr/>
        </p:nvSpPr>
        <p:spPr>
          <a:xfrm flipV="1">
            <a:off x="-16963" y="6242474"/>
            <a:ext cx="12208964" cy="6155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F5E484-C501-F714-C076-DA4294F7FBF7}"/>
              </a:ext>
            </a:extLst>
          </p:cNvPr>
          <p:cNvSpPr txBox="1">
            <a:spLocks/>
          </p:cNvSpPr>
          <p:nvPr/>
        </p:nvSpPr>
        <p:spPr>
          <a:xfrm>
            <a:off x="810310" y="273448"/>
            <a:ext cx="11111494" cy="707859"/>
          </a:xfrm>
          <a:prstGeom prst="rect">
            <a:avLst/>
          </a:prstGeom>
        </p:spPr>
        <p:txBody>
          <a:bodyPr vert="horz" lIns="91440" tIns="45720" rIns="91440" bIns="4572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800" b="1" dirty="0">
                <a:latin typeface="+mn-lt"/>
              </a:rPr>
              <a:t>Ready for GCSE Evening – English </a:t>
            </a:r>
            <a:endParaRPr lang="en-US" sz="3600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4C3139F-AF1C-4CC3-8C97-16532131CB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9568" y="1139408"/>
            <a:ext cx="11804594" cy="5103066"/>
          </a:xfrm>
        </p:spPr>
        <p:txBody>
          <a:bodyPr vert="horz" lIns="121920" tIns="60960" rIns="121920" bIns="60960" anchor="t">
            <a:no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600" dirty="0"/>
              <a:t>The most successful students in English have these skills and habits</a:t>
            </a:r>
            <a:r>
              <a:rPr lang="en-GB" dirty="0"/>
              <a:t>:</a:t>
            </a:r>
          </a:p>
          <a:p>
            <a:pPr marL="0" indent="0">
              <a:buNone/>
            </a:pPr>
            <a:r>
              <a:rPr lang="en-GB" dirty="0"/>
              <a:t>Regularly read</a:t>
            </a:r>
          </a:p>
          <a:p>
            <a:pPr marL="0" indent="0">
              <a:buNone/>
            </a:pPr>
            <a:r>
              <a:rPr lang="en-GB" dirty="0"/>
              <a:t>Keep up to date with news events and social issues</a:t>
            </a:r>
          </a:p>
          <a:p>
            <a:pPr marL="0" indent="0">
              <a:buNone/>
            </a:pPr>
            <a:r>
              <a:rPr lang="en-GB" dirty="0"/>
              <a:t>Can decode and make inferences </a:t>
            </a:r>
          </a:p>
          <a:p>
            <a:pPr marL="0" indent="0">
              <a:buNone/>
            </a:pPr>
            <a:r>
              <a:rPr lang="en-GB" dirty="0"/>
              <a:t>Can empathise with situations and people beyond the familiar and comfortable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26" name="Picture 2" descr="Inspire the Future – Fullbrook School">
            <a:extLst>
              <a:ext uri="{FF2B5EF4-FFF2-40B4-BE49-F238E27FC236}">
                <a16:creationId xmlns:a16="http://schemas.microsoft.com/office/drawing/2014/main" id="{297B7B0D-80EB-477A-922A-20D091491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482" y="5050362"/>
            <a:ext cx="340995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43A8B982-0B61-4AC7-88DF-4CEDB771BE9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147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22"/>
    </mc:Choice>
    <mc:Fallback xmlns="">
      <p:transition spd="slow" advTm="54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D2AD7-6B1F-E720-3979-3DBCB1852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0A6400-1D84-7200-8E53-9F2A1B6AA2D9}"/>
              </a:ext>
            </a:extLst>
          </p:cNvPr>
          <p:cNvSpPr/>
          <p:nvPr/>
        </p:nvSpPr>
        <p:spPr>
          <a:xfrm flipV="1">
            <a:off x="-16963" y="6242474"/>
            <a:ext cx="12208964" cy="6155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F5E484-C501-F714-C076-DA4294F7FBF7}"/>
              </a:ext>
            </a:extLst>
          </p:cNvPr>
          <p:cNvSpPr txBox="1">
            <a:spLocks/>
          </p:cNvSpPr>
          <p:nvPr/>
        </p:nvSpPr>
        <p:spPr>
          <a:xfrm>
            <a:off x="810310" y="273448"/>
            <a:ext cx="11111494" cy="707859"/>
          </a:xfrm>
          <a:prstGeom prst="rect">
            <a:avLst/>
          </a:prstGeom>
        </p:spPr>
        <p:txBody>
          <a:bodyPr vert="horz" lIns="91440" tIns="45720" rIns="91440" bIns="4572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800" b="1" dirty="0">
                <a:latin typeface="+mn-lt"/>
              </a:rPr>
              <a:t>Ready for GCSE Evening – English </a:t>
            </a:r>
            <a:endParaRPr lang="en-US" sz="3600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4C3139F-AF1C-4CC3-8C97-16532131CB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9568" y="1139408"/>
            <a:ext cx="11804594" cy="5103066"/>
          </a:xfrm>
        </p:spPr>
        <p:txBody>
          <a:bodyPr vert="horz" lIns="121920" tIns="60960" rIns="121920" bIns="60960" anchor="t">
            <a:no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4000" dirty="0"/>
              <a:t>Our advice is</a:t>
            </a:r>
            <a:r>
              <a:rPr lang="en-GB" dirty="0"/>
              <a:t>:</a:t>
            </a:r>
          </a:p>
          <a:p>
            <a:pPr marL="0" indent="0">
              <a:buNone/>
            </a:pPr>
            <a:r>
              <a:rPr lang="en-GB" dirty="0"/>
              <a:t>Continue to read a variety of fiction and non-fiction texts </a:t>
            </a:r>
          </a:p>
          <a:p>
            <a:pPr marL="0" indent="0">
              <a:buNone/>
            </a:pPr>
            <a:r>
              <a:rPr lang="en-GB" dirty="0"/>
              <a:t>Reread any text covered in KS4 – don’t allow yourself to forget </a:t>
            </a:r>
          </a:p>
          <a:p>
            <a:pPr marL="0" indent="0">
              <a:buNone/>
            </a:pPr>
            <a:r>
              <a:rPr lang="en-GB" dirty="0"/>
              <a:t>Keep an up to date glossary of key vocabulary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26" name="Picture 2" descr="Inspire the Future – Fullbrook School">
            <a:extLst>
              <a:ext uri="{FF2B5EF4-FFF2-40B4-BE49-F238E27FC236}">
                <a16:creationId xmlns:a16="http://schemas.microsoft.com/office/drawing/2014/main" id="{297B7B0D-80EB-477A-922A-20D091491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482" y="5050362"/>
            <a:ext cx="340995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2AFEDDF3-9322-4285-B1B4-38EC10873E5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984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56"/>
    </mc:Choice>
    <mc:Fallback xmlns="">
      <p:transition spd="slow" advTm="35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D2AD7-6B1F-E720-3979-3DBCB1852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0A6400-1D84-7200-8E53-9F2A1B6AA2D9}"/>
              </a:ext>
            </a:extLst>
          </p:cNvPr>
          <p:cNvSpPr/>
          <p:nvPr/>
        </p:nvSpPr>
        <p:spPr>
          <a:xfrm flipV="1">
            <a:off x="-16963" y="6242474"/>
            <a:ext cx="12208964" cy="6155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F5E484-C501-F714-C076-DA4294F7FBF7}"/>
              </a:ext>
            </a:extLst>
          </p:cNvPr>
          <p:cNvSpPr txBox="1">
            <a:spLocks/>
          </p:cNvSpPr>
          <p:nvPr/>
        </p:nvSpPr>
        <p:spPr>
          <a:xfrm>
            <a:off x="810310" y="273448"/>
            <a:ext cx="11111494" cy="707859"/>
          </a:xfrm>
          <a:prstGeom prst="rect">
            <a:avLst/>
          </a:prstGeom>
        </p:spPr>
        <p:txBody>
          <a:bodyPr vert="horz" lIns="91440" tIns="45720" rIns="91440" bIns="45720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4800" b="1" dirty="0">
                <a:latin typeface="+mn-lt"/>
              </a:rPr>
              <a:t>Ready for GCSE Evening – English </a:t>
            </a:r>
            <a:endParaRPr lang="en-US" sz="3600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34C3139F-AF1C-4CC3-8C97-16532131CB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9568" y="1139408"/>
            <a:ext cx="11804594" cy="5103066"/>
          </a:xfrm>
        </p:spPr>
        <p:txBody>
          <a:bodyPr vert="horz" lIns="121920" tIns="60960" rIns="121920" bIns="60960" anchor="t">
            <a:noAutofit/>
          </a:bodyPr>
          <a:lstStyle/>
          <a:p>
            <a:pPr marL="0" indent="0">
              <a:buNone/>
            </a:pPr>
            <a:r>
              <a:rPr lang="en-GB" sz="3600" b="1" u="sng" dirty="0"/>
              <a:t>Where to revise:</a:t>
            </a:r>
          </a:p>
          <a:p>
            <a:pPr marL="0" indent="0">
              <a:buNone/>
            </a:pPr>
            <a:r>
              <a:rPr lang="en-GB" dirty="0"/>
              <a:t>BBC Bitesize</a:t>
            </a:r>
            <a:endParaRPr lang="en-GB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dirty="0"/>
              <a:t>YouTube</a:t>
            </a:r>
          </a:p>
          <a:p>
            <a:pPr marL="0" indent="0">
              <a:buNone/>
            </a:pPr>
            <a:r>
              <a:rPr lang="en-GB" dirty="0"/>
              <a:t>Past Papers</a:t>
            </a:r>
          </a:p>
          <a:p>
            <a:pPr marL="0" indent="0">
              <a:buNone/>
            </a:pPr>
            <a:r>
              <a:rPr lang="en-GB" dirty="0"/>
              <a:t>Creating your own exams from your own reading</a:t>
            </a:r>
          </a:p>
          <a:p>
            <a:pPr marL="0" indent="0">
              <a:buNone/>
            </a:pPr>
            <a:r>
              <a:rPr lang="en-GB" dirty="0"/>
              <a:t>Exercise books</a:t>
            </a:r>
          </a:p>
          <a:p>
            <a:pPr marL="0" indent="0">
              <a:buNone/>
            </a:pPr>
            <a:r>
              <a:rPr lang="en-GB" dirty="0"/>
              <a:t>Anything suitable for AQA exam board  </a:t>
            </a:r>
          </a:p>
          <a:p>
            <a:pPr marL="0" indent="0">
              <a:buNone/>
            </a:pPr>
            <a:r>
              <a:rPr lang="en-GB" dirty="0"/>
              <a:t>School English Hub</a:t>
            </a:r>
          </a:p>
          <a:p>
            <a:pPr marL="0" indent="0">
              <a:buNone/>
            </a:pPr>
            <a:r>
              <a:rPr lang="en-GB" dirty="0"/>
              <a:t>English drop-in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26" name="Picture 2" descr="Inspire the Future – Fullbrook School">
            <a:extLst>
              <a:ext uri="{FF2B5EF4-FFF2-40B4-BE49-F238E27FC236}">
                <a16:creationId xmlns:a16="http://schemas.microsoft.com/office/drawing/2014/main" id="{297B7B0D-80EB-477A-922A-20D091491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482" y="5050362"/>
            <a:ext cx="340995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39C6DBB8-BD4D-4C86-B074-CA3350CE0AC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55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842"/>
    </mc:Choice>
    <mc:Fallback xmlns="">
      <p:transition spd="slow" advTm="79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|7.5|5.6|2.5|14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8|6.7|8.5|1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9|8.3|15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7|11.3|8.7|11|2.6|19.8|13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BFF14D1AD00849B91EA746B908A4F6" ma:contentTypeVersion="19" ma:contentTypeDescription="Create a new document." ma:contentTypeScope="" ma:versionID="b24b49460d3904bc0f106441eefb2efc">
  <xsd:schema xmlns:xsd="http://www.w3.org/2001/XMLSchema" xmlns:xs="http://www.w3.org/2001/XMLSchema" xmlns:p="http://schemas.microsoft.com/office/2006/metadata/properties" xmlns:ns2="b8b13e78-ae97-49a6-a374-084cbace3462" xmlns:ns3="0651a5a3-1980-4e4f-9c23-fb801bd9ad5a" targetNamespace="http://schemas.microsoft.com/office/2006/metadata/properties" ma:root="true" ma:fieldsID="34ce5c9b6144aeef85136a09cb159b34" ns2:_="" ns3:_="">
    <xsd:import namespace="b8b13e78-ae97-49a6-a374-084cbace3462"/>
    <xsd:import namespace="0651a5a3-1980-4e4f-9c23-fb801bd9ad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b13e78-ae97-49a6-a374-084cbace34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36f9295-f95f-4193-a019-a75a9209be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51a5a3-1980-4e4f-9c23-fb801bd9ad5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1de1c54-009f-4431-9a8d-e7809548ad42}" ma:internalName="TaxCatchAll" ma:showField="CatchAllData" ma:web="0651a5a3-1980-4e4f-9c23-fb801bd9ad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651a5a3-1980-4e4f-9c23-fb801bd9ad5a" xsi:nil="true"/>
    <lcf76f155ced4ddcb4097134ff3c332f xmlns="b8b13e78-ae97-49a6-a374-084cbace3462">
      <Terms xmlns="http://schemas.microsoft.com/office/infopath/2007/PartnerControls"/>
    </lcf76f155ced4ddcb4097134ff3c332f>
    <SharedWithUsers xmlns="0651a5a3-1980-4e4f-9c23-fb801bd9ad5a">
      <UserInfo>
        <DisplayName>F6 tutors Members</DisplayName>
        <AccountId>1108</AccountId>
        <AccountType/>
      </UserInfo>
      <UserInfo>
        <DisplayName>S Evans</DisplayName>
        <AccountId>177</AccountId>
        <AccountType/>
      </UserInfo>
    </SharedWithUsers>
    <MediaLengthInSeconds xmlns="b8b13e78-ae97-49a6-a374-084cbace3462" xsi:nil="true"/>
  </documentManagement>
</p:properties>
</file>

<file path=customXml/itemProps1.xml><?xml version="1.0" encoding="utf-8"?>
<ds:datastoreItem xmlns:ds="http://schemas.openxmlformats.org/officeDocument/2006/customXml" ds:itemID="{284559B5-7CF1-42B5-8F56-DF89C64B3C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b13e78-ae97-49a6-a374-084cbace3462"/>
    <ds:schemaRef ds:uri="0651a5a3-1980-4e4f-9c23-fb801bd9ad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9033FB-B3A3-4410-B266-BD70717AC5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3AE5B3-3559-4B5B-A5E7-25A7F9315919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0651a5a3-1980-4e4f-9c23-fb801bd9ad5a"/>
    <ds:schemaRef ds:uri="http://schemas.microsoft.com/office/infopath/2007/PartnerControls"/>
    <ds:schemaRef ds:uri="b8b13e78-ae97-49a6-a374-084cbace346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1964</TotalTime>
  <Words>171</Words>
  <Application>Microsoft Office PowerPoint</Application>
  <PresentationFormat>Widescreen</PresentationFormat>
  <Paragraphs>40</Paragraphs>
  <Slides>4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Skills</dc:title>
  <dc:creator>Holly Petters</dc:creator>
  <cp:lastModifiedBy>R Coward (RC1 )</cp:lastModifiedBy>
  <cp:revision>473</cp:revision>
  <cp:lastPrinted>2025-01-27T16:03:22Z</cp:lastPrinted>
  <dcterms:created xsi:type="dcterms:W3CDTF">2019-11-20T10:12:42Z</dcterms:created>
  <dcterms:modified xsi:type="dcterms:W3CDTF">2026-09-07T09:05:19Z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0x010100EEBFF14D1AD00849B91EA746B908A4F6</vt:lpwstr>
  </property>
  <property fmtid="{D5CDD505-2E9C-101B-9397-08002B2CF9AE}" pid="3" name="Order">
    <vt:r8>725400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