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648" r:id="rId5"/>
  </p:sldMasterIdLst>
  <p:notesMasterIdLst>
    <p:notesMasterId r:id="rId10"/>
  </p:notesMasterIdLst>
  <p:sldIdLst>
    <p:sldId id="273" r:id="rId6"/>
    <p:sldId id="275" r:id="rId7"/>
    <p:sldId id="277" r:id="rId8"/>
    <p:sldId id="278" r:id="rId9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C05B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1200957-2F80-D17F-3051-7F004D5A9B81}" v="225" dt="2026-09-08T14:25:55.835"/>
    <p1510:client id="{D03198AB-52D1-45F9-951C-205CE32A5401}" v="665" dt="2026-09-07T18:37:21.44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9521" autoAdjust="0"/>
  </p:normalViewPr>
  <p:slideViewPr>
    <p:cSldViewPr snapToGrid="0">
      <p:cViewPr varScale="1">
        <p:scale>
          <a:sx n="88" d="100"/>
          <a:sy n="88" d="100"/>
        </p:scale>
        <p:origin x="1434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presProps" Target="presProps.xml"/><Relationship Id="rId5" Type="http://schemas.openxmlformats.org/officeDocument/2006/relationships/slideMaster" Target="slideMasters/slideMaster2.xml"/><Relationship Id="rId15" Type="http://schemas.microsoft.com/office/2015/10/relationships/revisionInfo" Target="revisionInfo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6901CAE-F64F-4A33-81BC-74FABDC26C97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26C0BA94-2876-4F23-89BB-DB86DF00958B}">
      <dgm:prSet/>
      <dgm:spPr/>
      <dgm:t>
        <a:bodyPr/>
        <a:lstStyle/>
        <a:p>
          <a:r>
            <a:rPr lang="en-GB" b="1" dirty="0"/>
            <a:t>The most successful students in GCSE </a:t>
          </a:r>
          <a:r>
            <a:rPr lang="en-GB" b="1" dirty="0">
              <a:latin typeface="Calibri Light" panose="020F0302020204030204"/>
            </a:rPr>
            <a:t>Dance</a:t>
          </a:r>
          <a:r>
            <a:rPr lang="en-GB" b="1" dirty="0"/>
            <a:t>:</a:t>
          </a:r>
          <a:endParaRPr lang="en-US" dirty="0"/>
        </a:p>
      </dgm:t>
    </dgm:pt>
    <dgm:pt modelId="{6FB795DE-ABB1-42EC-84AC-194DC53377C9}" type="parTrans" cxnId="{D5B98EBA-5BE3-40A1-9075-C898B40A608A}">
      <dgm:prSet/>
      <dgm:spPr/>
      <dgm:t>
        <a:bodyPr/>
        <a:lstStyle/>
        <a:p>
          <a:endParaRPr lang="en-US"/>
        </a:p>
      </dgm:t>
    </dgm:pt>
    <dgm:pt modelId="{86281A66-836A-472E-B5C2-9839E6101463}" type="sibTrans" cxnId="{D5B98EBA-5BE3-40A1-9075-C898B40A608A}">
      <dgm:prSet/>
      <dgm:spPr/>
      <dgm:t>
        <a:bodyPr/>
        <a:lstStyle/>
        <a:p>
          <a:endParaRPr lang="en-US"/>
        </a:p>
      </dgm:t>
    </dgm:pt>
    <dgm:pt modelId="{51773FA7-CD7A-410F-84D6-8567165F1CB7}">
      <dgm:prSet/>
      <dgm:spPr/>
      <dgm:t>
        <a:bodyPr/>
        <a:lstStyle/>
        <a:p>
          <a:pPr rtl="0"/>
          <a:r>
            <a:rPr lang="en-GB" b="1" dirty="0"/>
            <a:t>Demonstrate a </a:t>
          </a:r>
          <a:r>
            <a:rPr lang="en-GB" b="1" dirty="0">
              <a:solidFill>
                <a:srgbClr val="0070C0"/>
              </a:solidFill>
            </a:rPr>
            <a:t>strong </a:t>
          </a:r>
          <a:r>
            <a:rPr lang="en-GB" b="1" dirty="0">
              <a:solidFill>
                <a:schemeClr val="tx1"/>
              </a:solidFill>
              <a:latin typeface="Calibri Light" panose="020F0302020204030204"/>
            </a:rPr>
            <a:t>practical ability</a:t>
          </a:r>
          <a:r>
            <a:rPr lang="en-GB" b="1" dirty="0">
              <a:solidFill>
                <a:srgbClr val="0070C0"/>
              </a:solidFill>
              <a:latin typeface="Calibri Light" panose="020F0302020204030204"/>
            </a:rPr>
            <a:t> in performance and choreography </a:t>
          </a:r>
          <a:endParaRPr lang="en-GB" b="1" dirty="0"/>
        </a:p>
      </dgm:t>
    </dgm:pt>
    <dgm:pt modelId="{F9B37EF4-41DF-4366-BDE5-041931F852FC}" type="parTrans" cxnId="{46EB96D6-68B2-45E9-A653-1731025A5505}">
      <dgm:prSet/>
      <dgm:spPr/>
      <dgm:t>
        <a:bodyPr/>
        <a:lstStyle/>
        <a:p>
          <a:endParaRPr lang="en-US"/>
        </a:p>
      </dgm:t>
    </dgm:pt>
    <dgm:pt modelId="{EB5BBD91-8BF2-45CB-894A-C34DACC99AD7}" type="sibTrans" cxnId="{46EB96D6-68B2-45E9-A653-1731025A5505}">
      <dgm:prSet/>
      <dgm:spPr/>
      <dgm:t>
        <a:bodyPr/>
        <a:lstStyle/>
        <a:p>
          <a:endParaRPr lang="en-US"/>
        </a:p>
      </dgm:t>
    </dgm:pt>
    <dgm:pt modelId="{ACA0A70E-85EB-4C02-8E1B-9C36DBB57DE1}">
      <dgm:prSet/>
      <dgm:spPr/>
      <dgm:t>
        <a:bodyPr/>
        <a:lstStyle/>
        <a:p>
          <a:pPr rtl="0"/>
          <a:r>
            <a:rPr lang="en-GB" b="1" dirty="0"/>
            <a:t>Have a good </a:t>
          </a:r>
          <a:r>
            <a:rPr lang="en-GB" b="1" dirty="0">
              <a:solidFill>
                <a:srgbClr val="000000"/>
              </a:solidFill>
              <a:latin typeface="Calibri Light" panose="020F0302020204030204"/>
            </a:rPr>
            <a:t>work ethic when it comes to rehearsing in </a:t>
          </a:r>
          <a:r>
            <a:rPr lang="en-GB" b="1" dirty="0">
              <a:solidFill>
                <a:srgbClr val="0070C0"/>
              </a:solidFill>
              <a:latin typeface="Calibri Light" panose="020F0302020204030204"/>
            </a:rPr>
            <a:t>and outside the classroom.</a:t>
          </a:r>
          <a:endParaRPr lang="en-GB" b="1" dirty="0"/>
        </a:p>
      </dgm:t>
    </dgm:pt>
    <dgm:pt modelId="{2E4B0E11-6D5F-4297-9A8B-0E3459B16433}" type="parTrans" cxnId="{814981D7-6B9B-4F17-9750-ECDEC6DEB87D}">
      <dgm:prSet/>
      <dgm:spPr/>
      <dgm:t>
        <a:bodyPr/>
        <a:lstStyle/>
        <a:p>
          <a:endParaRPr lang="en-US"/>
        </a:p>
      </dgm:t>
    </dgm:pt>
    <dgm:pt modelId="{48A30F47-AE76-452C-8083-A62396881E00}" type="sibTrans" cxnId="{814981D7-6B9B-4F17-9750-ECDEC6DEB87D}">
      <dgm:prSet/>
      <dgm:spPr/>
      <dgm:t>
        <a:bodyPr/>
        <a:lstStyle/>
        <a:p>
          <a:endParaRPr lang="en-US"/>
        </a:p>
      </dgm:t>
    </dgm:pt>
    <dgm:pt modelId="{F2408B70-C764-46C0-AC9A-78640D28EC80}">
      <dgm:prSet/>
      <dgm:spPr/>
      <dgm:t>
        <a:bodyPr/>
        <a:lstStyle/>
        <a:p>
          <a:r>
            <a:rPr lang="en-GB" b="1" dirty="0"/>
            <a:t>Students must understand the requirements of </a:t>
          </a:r>
          <a:r>
            <a:rPr lang="en-GB" b="1" dirty="0">
              <a:solidFill>
                <a:srgbClr val="0070C0"/>
              </a:solidFill>
            </a:rPr>
            <a:t>"describe", "explain" and "evaluate"</a:t>
          </a:r>
          <a:r>
            <a:rPr lang="en-GB" b="1" dirty="0"/>
            <a:t> and apply them to their written answers.</a:t>
          </a:r>
          <a:endParaRPr lang="en-US" b="1" dirty="0"/>
        </a:p>
      </dgm:t>
    </dgm:pt>
    <dgm:pt modelId="{BB8BB17E-2191-4DBF-BBDA-F222FC670F99}" type="parTrans" cxnId="{A5E0565F-FF21-4E35-B6C9-73744763B014}">
      <dgm:prSet/>
      <dgm:spPr/>
      <dgm:t>
        <a:bodyPr/>
        <a:lstStyle/>
        <a:p>
          <a:endParaRPr lang="en-US"/>
        </a:p>
      </dgm:t>
    </dgm:pt>
    <dgm:pt modelId="{FEE9125D-D273-4275-BB93-EA9F21D9005F}" type="sibTrans" cxnId="{A5E0565F-FF21-4E35-B6C9-73744763B014}">
      <dgm:prSet/>
      <dgm:spPr/>
      <dgm:t>
        <a:bodyPr/>
        <a:lstStyle/>
        <a:p>
          <a:endParaRPr lang="en-US"/>
        </a:p>
      </dgm:t>
    </dgm:pt>
    <dgm:pt modelId="{D3B19DD6-0996-4152-B40D-6475FCCFBF6F}">
      <dgm:prSet/>
      <dgm:spPr/>
      <dgm:t>
        <a:bodyPr/>
        <a:lstStyle/>
        <a:p>
          <a:r>
            <a:rPr lang="en-GB" b="1" dirty="0">
              <a:solidFill>
                <a:srgbClr val="0070C0"/>
              </a:solidFill>
            </a:rPr>
            <a:t>Enjoy learning</a:t>
          </a:r>
          <a:r>
            <a:rPr lang="en-GB" b="1" dirty="0"/>
            <a:t> the academic aspects of </a:t>
          </a:r>
          <a:r>
            <a:rPr lang="en-GB" b="1" dirty="0">
              <a:latin typeface="Calibri Light" panose="020F0302020204030204"/>
            </a:rPr>
            <a:t>dance</a:t>
          </a:r>
          <a:r>
            <a:rPr lang="en-GB" b="1" dirty="0"/>
            <a:t> and not just the practical side.</a:t>
          </a:r>
          <a:endParaRPr lang="en-US" b="1" dirty="0"/>
        </a:p>
      </dgm:t>
    </dgm:pt>
    <dgm:pt modelId="{2833E6D7-5A73-4505-9DE5-1F2629343A4F}" type="parTrans" cxnId="{776F73EF-9A55-4846-86AA-D655B58F32E7}">
      <dgm:prSet/>
      <dgm:spPr/>
      <dgm:t>
        <a:bodyPr/>
        <a:lstStyle/>
        <a:p>
          <a:endParaRPr lang="en-US"/>
        </a:p>
      </dgm:t>
    </dgm:pt>
    <dgm:pt modelId="{D7045556-6B3B-4FC5-9B06-BC08C15322E1}" type="sibTrans" cxnId="{776F73EF-9A55-4846-86AA-D655B58F32E7}">
      <dgm:prSet/>
      <dgm:spPr/>
      <dgm:t>
        <a:bodyPr/>
        <a:lstStyle/>
        <a:p>
          <a:endParaRPr lang="en-US"/>
        </a:p>
      </dgm:t>
    </dgm:pt>
    <dgm:pt modelId="{66BABCED-313D-413F-8687-0C7287133C07}">
      <dgm:prSet/>
      <dgm:spPr/>
      <dgm:t>
        <a:bodyPr/>
        <a:lstStyle/>
        <a:p>
          <a:r>
            <a:rPr lang="en-GB" b="1" dirty="0"/>
            <a:t>Keep </a:t>
          </a:r>
          <a:r>
            <a:rPr lang="en-GB" b="1" dirty="0">
              <a:solidFill>
                <a:srgbClr val="0070C0"/>
              </a:solidFill>
            </a:rPr>
            <a:t>clear and organised notes</a:t>
          </a:r>
          <a:r>
            <a:rPr lang="en-GB" b="1" dirty="0"/>
            <a:t> to build up a revision resource. </a:t>
          </a:r>
          <a:endParaRPr lang="en-US" b="1" dirty="0"/>
        </a:p>
      </dgm:t>
    </dgm:pt>
    <dgm:pt modelId="{B49C6C39-A921-489C-B247-307A4F6DA3D0}" type="parTrans" cxnId="{32412BB9-F6EE-4564-840C-44DA060212D3}">
      <dgm:prSet/>
      <dgm:spPr/>
      <dgm:t>
        <a:bodyPr/>
        <a:lstStyle/>
        <a:p>
          <a:endParaRPr lang="en-US"/>
        </a:p>
      </dgm:t>
    </dgm:pt>
    <dgm:pt modelId="{A50326F8-AB82-4E73-BF65-CB4589C5890F}" type="sibTrans" cxnId="{32412BB9-F6EE-4564-840C-44DA060212D3}">
      <dgm:prSet/>
      <dgm:spPr/>
      <dgm:t>
        <a:bodyPr/>
        <a:lstStyle/>
        <a:p>
          <a:endParaRPr lang="en-US"/>
        </a:p>
      </dgm:t>
    </dgm:pt>
    <dgm:pt modelId="{A5C62DDB-0192-416E-9116-F482CA2EB843}" type="pres">
      <dgm:prSet presAssocID="{16901CAE-F64F-4A33-81BC-74FABDC26C97}" presName="linear" presStyleCnt="0">
        <dgm:presLayoutVars>
          <dgm:animLvl val="lvl"/>
          <dgm:resizeHandles val="exact"/>
        </dgm:presLayoutVars>
      </dgm:prSet>
      <dgm:spPr/>
    </dgm:pt>
    <dgm:pt modelId="{B2B81E33-4D0C-4C17-A724-50C6CB7C4D2D}" type="pres">
      <dgm:prSet presAssocID="{26C0BA94-2876-4F23-89BB-DB86DF00958B}" presName="parentText" presStyleLbl="node1" presStyleIdx="0" presStyleCnt="1">
        <dgm:presLayoutVars>
          <dgm:chMax val="0"/>
          <dgm:bulletEnabled val="1"/>
        </dgm:presLayoutVars>
      </dgm:prSet>
      <dgm:spPr/>
    </dgm:pt>
    <dgm:pt modelId="{D95E6F32-A9FA-4A00-8A47-034DAF1A3218}" type="pres">
      <dgm:prSet presAssocID="{26C0BA94-2876-4F23-89BB-DB86DF00958B}" presName="childText" presStyleLbl="revTx" presStyleIdx="0" presStyleCnt="1">
        <dgm:presLayoutVars>
          <dgm:bulletEnabled val="1"/>
        </dgm:presLayoutVars>
      </dgm:prSet>
      <dgm:spPr/>
    </dgm:pt>
  </dgm:ptLst>
  <dgm:cxnLst>
    <dgm:cxn modelId="{1BAC0309-EB59-416C-90F9-30A2B847E80D}" type="presOf" srcId="{51773FA7-CD7A-410F-84D6-8567165F1CB7}" destId="{D95E6F32-A9FA-4A00-8A47-034DAF1A3218}" srcOrd="0" destOrd="0" presId="urn:microsoft.com/office/officeart/2005/8/layout/vList2"/>
    <dgm:cxn modelId="{358E9B39-E6FA-4939-87BE-6B0430B4807D}" type="presOf" srcId="{16901CAE-F64F-4A33-81BC-74FABDC26C97}" destId="{A5C62DDB-0192-416E-9116-F482CA2EB843}" srcOrd="0" destOrd="0" presId="urn:microsoft.com/office/officeart/2005/8/layout/vList2"/>
    <dgm:cxn modelId="{A5E0565F-FF21-4E35-B6C9-73744763B014}" srcId="{26C0BA94-2876-4F23-89BB-DB86DF00958B}" destId="{F2408B70-C764-46C0-AC9A-78640D28EC80}" srcOrd="2" destOrd="0" parTransId="{BB8BB17E-2191-4DBF-BBDA-F222FC670F99}" sibTransId="{FEE9125D-D273-4275-BB93-EA9F21D9005F}"/>
    <dgm:cxn modelId="{1AB2B154-B907-440F-8AFA-FCA0032C24F7}" type="presOf" srcId="{D3B19DD6-0996-4152-B40D-6475FCCFBF6F}" destId="{D95E6F32-A9FA-4A00-8A47-034DAF1A3218}" srcOrd="0" destOrd="3" presId="urn:microsoft.com/office/officeart/2005/8/layout/vList2"/>
    <dgm:cxn modelId="{AE82BCAC-A18B-4A19-B195-7E754623D137}" type="presOf" srcId="{F2408B70-C764-46C0-AC9A-78640D28EC80}" destId="{D95E6F32-A9FA-4A00-8A47-034DAF1A3218}" srcOrd="0" destOrd="2" presId="urn:microsoft.com/office/officeart/2005/8/layout/vList2"/>
    <dgm:cxn modelId="{32412BB9-F6EE-4564-840C-44DA060212D3}" srcId="{26C0BA94-2876-4F23-89BB-DB86DF00958B}" destId="{66BABCED-313D-413F-8687-0C7287133C07}" srcOrd="4" destOrd="0" parTransId="{B49C6C39-A921-489C-B247-307A4F6DA3D0}" sibTransId="{A50326F8-AB82-4E73-BF65-CB4589C5890F}"/>
    <dgm:cxn modelId="{D5B98EBA-5BE3-40A1-9075-C898B40A608A}" srcId="{16901CAE-F64F-4A33-81BC-74FABDC26C97}" destId="{26C0BA94-2876-4F23-89BB-DB86DF00958B}" srcOrd="0" destOrd="0" parTransId="{6FB795DE-ABB1-42EC-84AC-194DC53377C9}" sibTransId="{86281A66-836A-472E-B5C2-9839E6101463}"/>
    <dgm:cxn modelId="{46EB96D6-68B2-45E9-A653-1731025A5505}" srcId="{26C0BA94-2876-4F23-89BB-DB86DF00958B}" destId="{51773FA7-CD7A-410F-84D6-8567165F1CB7}" srcOrd="0" destOrd="0" parTransId="{F9B37EF4-41DF-4366-BDE5-041931F852FC}" sibTransId="{EB5BBD91-8BF2-45CB-894A-C34DACC99AD7}"/>
    <dgm:cxn modelId="{814981D7-6B9B-4F17-9750-ECDEC6DEB87D}" srcId="{26C0BA94-2876-4F23-89BB-DB86DF00958B}" destId="{ACA0A70E-85EB-4C02-8E1B-9C36DBB57DE1}" srcOrd="1" destOrd="0" parTransId="{2E4B0E11-6D5F-4297-9A8B-0E3459B16433}" sibTransId="{48A30F47-AE76-452C-8083-A62396881E00}"/>
    <dgm:cxn modelId="{05B621E2-2641-495D-B183-209FF4F61F62}" type="presOf" srcId="{66BABCED-313D-413F-8687-0C7287133C07}" destId="{D95E6F32-A9FA-4A00-8A47-034DAF1A3218}" srcOrd="0" destOrd="4" presId="urn:microsoft.com/office/officeart/2005/8/layout/vList2"/>
    <dgm:cxn modelId="{4122DFE5-69DC-4736-95DB-01936319C449}" type="presOf" srcId="{26C0BA94-2876-4F23-89BB-DB86DF00958B}" destId="{B2B81E33-4D0C-4C17-A724-50C6CB7C4D2D}" srcOrd="0" destOrd="0" presId="urn:microsoft.com/office/officeart/2005/8/layout/vList2"/>
    <dgm:cxn modelId="{776F73EF-9A55-4846-86AA-D655B58F32E7}" srcId="{26C0BA94-2876-4F23-89BB-DB86DF00958B}" destId="{D3B19DD6-0996-4152-B40D-6475FCCFBF6F}" srcOrd="3" destOrd="0" parTransId="{2833E6D7-5A73-4505-9DE5-1F2629343A4F}" sibTransId="{D7045556-6B3B-4FC5-9B06-BC08C15322E1}"/>
    <dgm:cxn modelId="{2720C4F9-4634-46E8-948D-F2BAE1FE5619}" type="presOf" srcId="{ACA0A70E-85EB-4C02-8E1B-9C36DBB57DE1}" destId="{D95E6F32-A9FA-4A00-8A47-034DAF1A3218}" srcOrd="0" destOrd="1" presId="urn:microsoft.com/office/officeart/2005/8/layout/vList2"/>
    <dgm:cxn modelId="{20B12F6E-AD81-474B-ABBF-426F5030BAAD}" type="presParOf" srcId="{A5C62DDB-0192-416E-9116-F482CA2EB843}" destId="{B2B81E33-4D0C-4C17-A724-50C6CB7C4D2D}" srcOrd="0" destOrd="0" presId="urn:microsoft.com/office/officeart/2005/8/layout/vList2"/>
    <dgm:cxn modelId="{8B2DE4F7-BF8C-477C-9744-D65E3F1F8C0D}" type="presParOf" srcId="{A5C62DDB-0192-416E-9116-F482CA2EB843}" destId="{D95E6F32-A9FA-4A00-8A47-034DAF1A3218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7C8F969-DAC8-4FB9-8BF9-43FF5FEEA679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66048FC6-98C0-44CE-ACEF-FD99EF8C490F}">
      <dgm:prSet/>
      <dgm:spPr/>
      <dgm:t>
        <a:bodyPr/>
        <a:lstStyle/>
        <a:p>
          <a:pPr rtl="0"/>
          <a:r>
            <a:rPr lang="en-GB" b="1" dirty="0"/>
            <a:t>Advice </a:t>
          </a:r>
          <a:r>
            <a:rPr lang="en-GB" b="1" dirty="0">
              <a:latin typeface="Calibri Light" panose="020F0302020204030204"/>
            </a:rPr>
            <a:t>for doing well</a:t>
          </a:r>
          <a:r>
            <a:rPr lang="en-GB" b="1" dirty="0"/>
            <a:t> </a:t>
          </a:r>
          <a:r>
            <a:rPr lang="en-GB" b="1" dirty="0">
              <a:latin typeface="Calibri Light" panose="020F0302020204030204"/>
            </a:rPr>
            <a:t>in dance</a:t>
          </a:r>
          <a:r>
            <a:rPr lang="en-GB" b="1" dirty="0"/>
            <a:t>:</a:t>
          </a:r>
          <a:endParaRPr lang="en-US" dirty="0"/>
        </a:p>
      </dgm:t>
    </dgm:pt>
    <dgm:pt modelId="{DDB15DF7-7335-4F48-9FC7-08BAC3622250}" type="parTrans" cxnId="{18104C1E-6E7B-445A-95F4-42A79F388BB8}">
      <dgm:prSet/>
      <dgm:spPr/>
      <dgm:t>
        <a:bodyPr/>
        <a:lstStyle/>
        <a:p>
          <a:endParaRPr lang="en-US"/>
        </a:p>
      </dgm:t>
    </dgm:pt>
    <dgm:pt modelId="{A5E2263C-1554-4C1F-852D-6D28CD000367}" type="sibTrans" cxnId="{18104C1E-6E7B-445A-95F4-42A79F388BB8}">
      <dgm:prSet/>
      <dgm:spPr/>
      <dgm:t>
        <a:bodyPr/>
        <a:lstStyle/>
        <a:p>
          <a:endParaRPr lang="en-US"/>
        </a:p>
      </dgm:t>
    </dgm:pt>
    <dgm:pt modelId="{16AD1DD8-59B3-4D8B-A51E-2BB54DA94864}">
      <dgm:prSet/>
      <dgm:spPr/>
      <dgm:t>
        <a:bodyPr/>
        <a:lstStyle/>
        <a:p>
          <a:pPr rtl="0"/>
          <a:r>
            <a:rPr lang="en-GB" b="1" dirty="0">
              <a:solidFill>
                <a:schemeClr val="bg1"/>
              </a:solidFill>
            </a:rPr>
            <a:t>Enjoy the subject</a:t>
          </a:r>
          <a:r>
            <a:rPr lang="en-GB" b="1" dirty="0"/>
            <a:t> – </a:t>
          </a:r>
          <a:r>
            <a:rPr lang="en-GB" b="1" dirty="0">
              <a:latin typeface="Calibri Light" panose="020F0302020204030204"/>
            </a:rPr>
            <a:t>participate </a:t>
          </a:r>
          <a:r>
            <a:rPr lang="en-GB" b="1" dirty="0"/>
            <a:t>in </a:t>
          </a:r>
          <a:r>
            <a:rPr lang="en-GB" b="1" dirty="0">
              <a:latin typeface="Calibri Light" panose="020F0302020204030204"/>
            </a:rPr>
            <a:t>dance classes regularly outside of lessons and</a:t>
          </a:r>
          <a:r>
            <a:rPr lang="en-GB" b="1" dirty="0"/>
            <a:t> engage </a:t>
          </a:r>
          <a:r>
            <a:rPr lang="en-GB" b="1" dirty="0">
              <a:latin typeface="Calibri Light" panose="020F0302020204030204"/>
            </a:rPr>
            <a:t>well </a:t>
          </a:r>
          <a:r>
            <a:rPr lang="en-GB" b="1" dirty="0"/>
            <a:t>in </a:t>
          </a:r>
          <a:r>
            <a:rPr lang="en-GB" b="1" dirty="0">
              <a:latin typeface="Calibri Light" panose="020F0302020204030204"/>
            </a:rPr>
            <a:t>all </a:t>
          </a:r>
          <a:r>
            <a:rPr lang="en-GB" b="1" dirty="0"/>
            <a:t>lessons.</a:t>
          </a:r>
          <a:endParaRPr lang="en-US" dirty="0"/>
        </a:p>
      </dgm:t>
    </dgm:pt>
    <dgm:pt modelId="{E4E90FCD-1B3A-4028-A0C9-02D7B2B7A3D5}" type="parTrans" cxnId="{BBCC6D81-46A7-43C7-A42F-DF373129F5D7}">
      <dgm:prSet/>
      <dgm:spPr/>
      <dgm:t>
        <a:bodyPr/>
        <a:lstStyle/>
        <a:p>
          <a:endParaRPr lang="en-US"/>
        </a:p>
      </dgm:t>
    </dgm:pt>
    <dgm:pt modelId="{20BE92FD-1EB0-43B0-BBF2-8655C7082C59}" type="sibTrans" cxnId="{BBCC6D81-46A7-43C7-A42F-DF373129F5D7}">
      <dgm:prSet/>
      <dgm:spPr/>
      <dgm:t>
        <a:bodyPr/>
        <a:lstStyle/>
        <a:p>
          <a:endParaRPr lang="en-US"/>
        </a:p>
      </dgm:t>
    </dgm:pt>
    <dgm:pt modelId="{00F8A55E-2C5C-44F7-A766-CD647BFC6066}">
      <dgm:prSet/>
      <dgm:spPr/>
      <dgm:t>
        <a:bodyPr/>
        <a:lstStyle/>
        <a:p>
          <a:r>
            <a:rPr lang="en-GB" b="1" dirty="0"/>
            <a:t>Utilise all the resources given to you by your </a:t>
          </a:r>
          <a:r>
            <a:rPr lang="en-GB" b="1" dirty="0">
              <a:latin typeface="Calibri Light" panose="020F0302020204030204"/>
            </a:rPr>
            <a:t>Dance</a:t>
          </a:r>
          <a:r>
            <a:rPr lang="en-GB" b="1" dirty="0"/>
            <a:t> teacher. This includes; past exam papers, revision material, subject content and </a:t>
          </a:r>
          <a:r>
            <a:rPr lang="en-GB" b="1" dirty="0">
              <a:latin typeface="Calibri Light" panose="020F0302020204030204"/>
            </a:rPr>
            <a:t>performance</a:t>
          </a:r>
          <a:r>
            <a:rPr lang="en-GB" b="1" dirty="0"/>
            <a:t> criteria.</a:t>
          </a:r>
          <a:endParaRPr lang="en-US" dirty="0"/>
        </a:p>
      </dgm:t>
    </dgm:pt>
    <dgm:pt modelId="{CBB8BDB4-9D3B-4231-9DFA-69460051EB99}" type="parTrans" cxnId="{A0685761-8FA0-4A44-B710-7BDDAD076719}">
      <dgm:prSet/>
      <dgm:spPr/>
      <dgm:t>
        <a:bodyPr/>
        <a:lstStyle/>
        <a:p>
          <a:endParaRPr lang="en-US"/>
        </a:p>
      </dgm:t>
    </dgm:pt>
    <dgm:pt modelId="{B7F3F2F6-BA87-41BA-9333-EB01D64B1FC2}" type="sibTrans" cxnId="{A0685761-8FA0-4A44-B710-7BDDAD076719}">
      <dgm:prSet/>
      <dgm:spPr/>
      <dgm:t>
        <a:bodyPr/>
        <a:lstStyle/>
        <a:p>
          <a:endParaRPr lang="en-US"/>
        </a:p>
      </dgm:t>
    </dgm:pt>
    <dgm:pt modelId="{B8766DA0-2226-4650-B99D-9EA9BB12FDC4}">
      <dgm:prSet/>
      <dgm:spPr/>
      <dgm:t>
        <a:bodyPr/>
        <a:lstStyle/>
        <a:p>
          <a:pPr rtl="0"/>
          <a:r>
            <a:rPr lang="en-GB" b="1" dirty="0">
              <a:latin typeface="Calibri Light" panose="020F0302020204030204"/>
            </a:rPr>
            <a:t>Video</a:t>
          </a:r>
          <a:r>
            <a:rPr lang="en-GB" b="1" dirty="0"/>
            <a:t> </a:t>
          </a:r>
          <a:r>
            <a:rPr lang="en-GB" b="1" dirty="0">
              <a:latin typeface="Calibri Light" panose="020F0302020204030204"/>
            </a:rPr>
            <a:t>yourself dancing and learn to evaluate and critique your performance skills.  Work on developing your weaknesses.</a:t>
          </a:r>
          <a:endParaRPr lang="en-US" dirty="0"/>
        </a:p>
      </dgm:t>
    </dgm:pt>
    <dgm:pt modelId="{8957937A-51A1-4BFA-92F9-86636FB205D4}" type="parTrans" cxnId="{6B17722E-3BF9-4A0B-8811-C9F9E065C906}">
      <dgm:prSet/>
      <dgm:spPr/>
      <dgm:t>
        <a:bodyPr/>
        <a:lstStyle/>
        <a:p>
          <a:endParaRPr lang="en-US"/>
        </a:p>
      </dgm:t>
    </dgm:pt>
    <dgm:pt modelId="{6591F9B6-8C46-4FE6-804E-37AD7DA899C2}" type="sibTrans" cxnId="{6B17722E-3BF9-4A0B-8811-C9F9E065C906}">
      <dgm:prSet/>
      <dgm:spPr/>
      <dgm:t>
        <a:bodyPr/>
        <a:lstStyle/>
        <a:p>
          <a:endParaRPr lang="en-US"/>
        </a:p>
      </dgm:t>
    </dgm:pt>
    <dgm:pt modelId="{18FD2801-DE69-4D52-BBA4-657C403B49E9}">
      <dgm:prSet/>
      <dgm:spPr/>
      <dgm:t>
        <a:bodyPr/>
        <a:lstStyle/>
        <a:p>
          <a:r>
            <a:rPr lang="en-GB" b="1" dirty="0"/>
            <a:t>Complete past exam papers to get used to the style of questions – the more you complete, the better prepared you'll be. </a:t>
          </a:r>
          <a:endParaRPr lang="en-US" dirty="0"/>
        </a:p>
      </dgm:t>
    </dgm:pt>
    <dgm:pt modelId="{45374024-24DA-444C-AA02-799CA514F8EC}" type="parTrans" cxnId="{C6614FDE-5571-45DF-AB50-41A569553B55}">
      <dgm:prSet/>
      <dgm:spPr/>
      <dgm:t>
        <a:bodyPr/>
        <a:lstStyle/>
        <a:p>
          <a:endParaRPr lang="en-US"/>
        </a:p>
      </dgm:t>
    </dgm:pt>
    <dgm:pt modelId="{8682BB53-2B34-458F-85C6-E1042B818B0D}" type="sibTrans" cxnId="{C6614FDE-5571-45DF-AB50-41A569553B55}">
      <dgm:prSet/>
      <dgm:spPr/>
      <dgm:t>
        <a:bodyPr/>
        <a:lstStyle/>
        <a:p>
          <a:endParaRPr lang="en-US"/>
        </a:p>
      </dgm:t>
    </dgm:pt>
    <dgm:pt modelId="{F5758A0D-FC4C-4353-9AEC-6488AD650162}">
      <dgm:prSet/>
      <dgm:spPr/>
      <dgm:t>
        <a:bodyPr/>
        <a:lstStyle/>
        <a:p>
          <a:pPr rtl="0"/>
          <a:r>
            <a:rPr lang="en-GB" b="1" dirty="0"/>
            <a:t>Take part or watch </a:t>
          </a:r>
          <a:r>
            <a:rPr lang="en-GB" b="1" dirty="0">
              <a:latin typeface="Calibri Light" panose="020F0302020204030204"/>
            </a:rPr>
            <a:t>a variety</a:t>
          </a:r>
          <a:r>
            <a:rPr lang="en-GB" b="1" dirty="0"/>
            <a:t> </a:t>
          </a:r>
          <a:r>
            <a:rPr lang="en-GB" b="1" dirty="0">
              <a:latin typeface="Calibri Light" panose="020F0302020204030204"/>
            </a:rPr>
            <a:t>of dance styles </a:t>
          </a:r>
          <a:r>
            <a:rPr lang="en-GB" b="1" dirty="0"/>
            <a:t>at any opportunity you can – this means you will have plenty of </a:t>
          </a:r>
          <a:r>
            <a:rPr lang="en-GB" b="1" dirty="0">
              <a:latin typeface="Calibri Light" panose="020F0302020204030204"/>
            </a:rPr>
            <a:t>ideas when it comes to the choreography element.</a:t>
          </a:r>
          <a:endParaRPr lang="en-US" dirty="0"/>
        </a:p>
      </dgm:t>
    </dgm:pt>
    <dgm:pt modelId="{3AE27B58-E81C-4C89-9DE8-4CB3FEA43996}" type="parTrans" cxnId="{9F50EE95-4312-4A9A-8C62-7ACBFB2960C0}">
      <dgm:prSet/>
      <dgm:spPr/>
      <dgm:t>
        <a:bodyPr/>
        <a:lstStyle/>
        <a:p>
          <a:endParaRPr lang="en-US"/>
        </a:p>
      </dgm:t>
    </dgm:pt>
    <dgm:pt modelId="{E2409D94-0135-4A3C-BC4A-8D653B86BC04}" type="sibTrans" cxnId="{9F50EE95-4312-4A9A-8C62-7ACBFB2960C0}">
      <dgm:prSet/>
      <dgm:spPr/>
      <dgm:t>
        <a:bodyPr/>
        <a:lstStyle/>
        <a:p>
          <a:endParaRPr lang="en-US"/>
        </a:p>
      </dgm:t>
    </dgm:pt>
    <dgm:pt modelId="{A23BB4DA-F460-4B05-B770-6162BB20B01A}" type="pres">
      <dgm:prSet presAssocID="{97C8F969-DAC8-4FB9-8BF9-43FF5FEEA679}" presName="diagram" presStyleCnt="0">
        <dgm:presLayoutVars>
          <dgm:dir/>
          <dgm:resizeHandles val="exact"/>
        </dgm:presLayoutVars>
      </dgm:prSet>
      <dgm:spPr/>
    </dgm:pt>
    <dgm:pt modelId="{3CF74B80-3DF5-42AB-A1E2-62A54DF740F4}" type="pres">
      <dgm:prSet presAssocID="{66048FC6-98C0-44CE-ACEF-FD99EF8C490F}" presName="node" presStyleLbl="node1" presStyleIdx="0" presStyleCnt="6">
        <dgm:presLayoutVars>
          <dgm:bulletEnabled val="1"/>
        </dgm:presLayoutVars>
      </dgm:prSet>
      <dgm:spPr>
        <a:solidFill>
          <a:srgbClr val="FC05BF"/>
        </a:solidFill>
      </dgm:spPr>
    </dgm:pt>
    <dgm:pt modelId="{565F0CD6-459D-4F10-AC66-9915308009D0}" type="pres">
      <dgm:prSet presAssocID="{A5E2263C-1554-4C1F-852D-6D28CD000367}" presName="sibTrans" presStyleCnt="0"/>
      <dgm:spPr/>
    </dgm:pt>
    <dgm:pt modelId="{F4643DAE-547A-447B-BC53-8A6414D7EA07}" type="pres">
      <dgm:prSet presAssocID="{16AD1DD8-59B3-4D8B-A51E-2BB54DA94864}" presName="node" presStyleLbl="node1" presStyleIdx="1" presStyleCnt="6">
        <dgm:presLayoutVars>
          <dgm:bulletEnabled val="1"/>
        </dgm:presLayoutVars>
      </dgm:prSet>
      <dgm:spPr/>
    </dgm:pt>
    <dgm:pt modelId="{751CA42C-B495-4D6C-A7BC-F459EDFBE8CD}" type="pres">
      <dgm:prSet presAssocID="{20BE92FD-1EB0-43B0-BBF2-8655C7082C59}" presName="sibTrans" presStyleCnt="0"/>
      <dgm:spPr/>
    </dgm:pt>
    <dgm:pt modelId="{73EC67B0-8F44-443A-BF4A-827564F8B529}" type="pres">
      <dgm:prSet presAssocID="{00F8A55E-2C5C-44F7-A766-CD647BFC6066}" presName="node" presStyleLbl="node1" presStyleIdx="2" presStyleCnt="6">
        <dgm:presLayoutVars>
          <dgm:bulletEnabled val="1"/>
        </dgm:presLayoutVars>
      </dgm:prSet>
      <dgm:spPr/>
    </dgm:pt>
    <dgm:pt modelId="{1D02FFF8-3130-4885-A1F8-06352C188EF7}" type="pres">
      <dgm:prSet presAssocID="{B7F3F2F6-BA87-41BA-9333-EB01D64B1FC2}" presName="sibTrans" presStyleCnt="0"/>
      <dgm:spPr/>
    </dgm:pt>
    <dgm:pt modelId="{FB323BC6-862A-408A-BA60-AD82ACA10E82}" type="pres">
      <dgm:prSet presAssocID="{B8766DA0-2226-4650-B99D-9EA9BB12FDC4}" presName="node" presStyleLbl="node1" presStyleIdx="3" presStyleCnt="6">
        <dgm:presLayoutVars>
          <dgm:bulletEnabled val="1"/>
        </dgm:presLayoutVars>
      </dgm:prSet>
      <dgm:spPr/>
    </dgm:pt>
    <dgm:pt modelId="{B017FA55-1A98-4C08-81FF-D48B406DF47A}" type="pres">
      <dgm:prSet presAssocID="{6591F9B6-8C46-4FE6-804E-37AD7DA899C2}" presName="sibTrans" presStyleCnt="0"/>
      <dgm:spPr/>
    </dgm:pt>
    <dgm:pt modelId="{74F8BB00-8C25-4B34-A2D1-D48DFAED4928}" type="pres">
      <dgm:prSet presAssocID="{18FD2801-DE69-4D52-BBA4-657C403B49E9}" presName="node" presStyleLbl="node1" presStyleIdx="4" presStyleCnt="6">
        <dgm:presLayoutVars>
          <dgm:bulletEnabled val="1"/>
        </dgm:presLayoutVars>
      </dgm:prSet>
      <dgm:spPr/>
    </dgm:pt>
    <dgm:pt modelId="{441F8E56-C84A-472E-B939-3203CEB7EEF7}" type="pres">
      <dgm:prSet presAssocID="{8682BB53-2B34-458F-85C6-E1042B818B0D}" presName="sibTrans" presStyleCnt="0"/>
      <dgm:spPr/>
    </dgm:pt>
    <dgm:pt modelId="{7949AA36-9D60-4CEC-894F-7B46E94FF70C}" type="pres">
      <dgm:prSet presAssocID="{F5758A0D-FC4C-4353-9AEC-6488AD650162}" presName="node" presStyleLbl="node1" presStyleIdx="5" presStyleCnt="6">
        <dgm:presLayoutVars>
          <dgm:bulletEnabled val="1"/>
        </dgm:presLayoutVars>
      </dgm:prSet>
      <dgm:spPr/>
    </dgm:pt>
  </dgm:ptLst>
  <dgm:cxnLst>
    <dgm:cxn modelId="{BD23540F-B6BF-4842-A276-1EF2AF360DF4}" type="presOf" srcId="{B8766DA0-2226-4650-B99D-9EA9BB12FDC4}" destId="{FB323BC6-862A-408A-BA60-AD82ACA10E82}" srcOrd="0" destOrd="0" presId="urn:microsoft.com/office/officeart/2005/8/layout/default"/>
    <dgm:cxn modelId="{18104C1E-6E7B-445A-95F4-42A79F388BB8}" srcId="{97C8F969-DAC8-4FB9-8BF9-43FF5FEEA679}" destId="{66048FC6-98C0-44CE-ACEF-FD99EF8C490F}" srcOrd="0" destOrd="0" parTransId="{DDB15DF7-7335-4F48-9FC7-08BAC3622250}" sibTransId="{A5E2263C-1554-4C1F-852D-6D28CD000367}"/>
    <dgm:cxn modelId="{6B17722E-3BF9-4A0B-8811-C9F9E065C906}" srcId="{97C8F969-DAC8-4FB9-8BF9-43FF5FEEA679}" destId="{B8766DA0-2226-4650-B99D-9EA9BB12FDC4}" srcOrd="3" destOrd="0" parTransId="{8957937A-51A1-4BFA-92F9-86636FB205D4}" sibTransId="{6591F9B6-8C46-4FE6-804E-37AD7DA899C2}"/>
    <dgm:cxn modelId="{A0685761-8FA0-4A44-B710-7BDDAD076719}" srcId="{97C8F969-DAC8-4FB9-8BF9-43FF5FEEA679}" destId="{00F8A55E-2C5C-44F7-A766-CD647BFC6066}" srcOrd="2" destOrd="0" parTransId="{CBB8BDB4-9D3B-4231-9DFA-69460051EB99}" sibTransId="{B7F3F2F6-BA87-41BA-9333-EB01D64B1FC2}"/>
    <dgm:cxn modelId="{56AD9B6E-3244-490A-8499-6603C057C6D4}" type="presOf" srcId="{16AD1DD8-59B3-4D8B-A51E-2BB54DA94864}" destId="{F4643DAE-547A-447B-BC53-8A6414D7EA07}" srcOrd="0" destOrd="0" presId="urn:microsoft.com/office/officeart/2005/8/layout/default"/>
    <dgm:cxn modelId="{8A5C5279-DEAF-41D5-87A2-A5F6368FA78C}" type="presOf" srcId="{18FD2801-DE69-4D52-BBA4-657C403B49E9}" destId="{74F8BB00-8C25-4B34-A2D1-D48DFAED4928}" srcOrd="0" destOrd="0" presId="urn:microsoft.com/office/officeart/2005/8/layout/default"/>
    <dgm:cxn modelId="{BBCC6D81-46A7-43C7-A42F-DF373129F5D7}" srcId="{97C8F969-DAC8-4FB9-8BF9-43FF5FEEA679}" destId="{16AD1DD8-59B3-4D8B-A51E-2BB54DA94864}" srcOrd="1" destOrd="0" parTransId="{E4E90FCD-1B3A-4028-A0C9-02D7B2B7A3D5}" sibTransId="{20BE92FD-1EB0-43B0-BBF2-8655C7082C59}"/>
    <dgm:cxn modelId="{9145CF87-C7CF-4F9F-B35C-51AD1EC37686}" type="presOf" srcId="{66048FC6-98C0-44CE-ACEF-FD99EF8C490F}" destId="{3CF74B80-3DF5-42AB-A1E2-62A54DF740F4}" srcOrd="0" destOrd="0" presId="urn:microsoft.com/office/officeart/2005/8/layout/default"/>
    <dgm:cxn modelId="{2C71EA91-E462-42AD-B14D-A3EC357660BE}" type="presOf" srcId="{F5758A0D-FC4C-4353-9AEC-6488AD650162}" destId="{7949AA36-9D60-4CEC-894F-7B46E94FF70C}" srcOrd="0" destOrd="0" presId="urn:microsoft.com/office/officeart/2005/8/layout/default"/>
    <dgm:cxn modelId="{9F50EE95-4312-4A9A-8C62-7ACBFB2960C0}" srcId="{97C8F969-DAC8-4FB9-8BF9-43FF5FEEA679}" destId="{F5758A0D-FC4C-4353-9AEC-6488AD650162}" srcOrd="5" destOrd="0" parTransId="{3AE27B58-E81C-4C89-9DE8-4CB3FEA43996}" sibTransId="{E2409D94-0135-4A3C-BC4A-8D653B86BC04}"/>
    <dgm:cxn modelId="{2FDE02D0-5C54-457D-87D3-6537289BFB63}" type="presOf" srcId="{00F8A55E-2C5C-44F7-A766-CD647BFC6066}" destId="{73EC67B0-8F44-443A-BF4A-827564F8B529}" srcOrd="0" destOrd="0" presId="urn:microsoft.com/office/officeart/2005/8/layout/default"/>
    <dgm:cxn modelId="{5BD5A8D5-9340-4788-AAB4-2FC1A4167495}" type="presOf" srcId="{97C8F969-DAC8-4FB9-8BF9-43FF5FEEA679}" destId="{A23BB4DA-F460-4B05-B770-6162BB20B01A}" srcOrd="0" destOrd="0" presId="urn:microsoft.com/office/officeart/2005/8/layout/default"/>
    <dgm:cxn modelId="{C6614FDE-5571-45DF-AB50-41A569553B55}" srcId="{97C8F969-DAC8-4FB9-8BF9-43FF5FEEA679}" destId="{18FD2801-DE69-4D52-BBA4-657C403B49E9}" srcOrd="4" destOrd="0" parTransId="{45374024-24DA-444C-AA02-799CA514F8EC}" sibTransId="{8682BB53-2B34-458F-85C6-E1042B818B0D}"/>
    <dgm:cxn modelId="{DFDBD01E-26B3-4858-9049-750B72976136}" type="presParOf" srcId="{A23BB4DA-F460-4B05-B770-6162BB20B01A}" destId="{3CF74B80-3DF5-42AB-A1E2-62A54DF740F4}" srcOrd="0" destOrd="0" presId="urn:microsoft.com/office/officeart/2005/8/layout/default"/>
    <dgm:cxn modelId="{89ECB9DE-A2E5-4E56-9E2C-B431525E733A}" type="presParOf" srcId="{A23BB4DA-F460-4B05-B770-6162BB20B01A}" destId="{565F0CD6-459D-4F10-AC66-9915308009D0}" srcOrd="1" destOrd="0" presId="urn:microsoft.com/office/officeart/2005/8/layout/default"/>
    <dgm:cxn modelId="{AA947818-D53A-4B63-B8EE-9581844BAF5E}" type="presParOf" srcId="{A23BB4DA-F460-4B05-B770-6162BB20B01A}" destId="{F4643DAE-547A-447B-BC53-8A6414D7EA07}" srcOrd="2" destOrd="0" presId="urn:microsoft.com/office/officeart/2005/8/layout/default"/>
    <dgm:cxn modelId="{BA2BA12E-4330-42DA-B077-F8A56E2F7A56}" type="presParOf" srcId="{A23BB4DA-F460-4B05-B770-6162BB20B01A}" destId="{751CA42C-B495-4D6C-A7BC-F459EDFBE8CD}" srcOrd="3" destOrd="0" presId="urn:microsoft.com/office/officeart/2005/8/layout/default"/>
    <dgm:cxn modelId="{6B7D7B7F-4E53-44A4-981E-80DE1D26A461}" type="presParOf" srcId="{A23BB4DA-F460-4B05-B770-6162BB20B01A}" destId="{73EC67B0-8F44-443A-BF4A-827564F8B529}" srcOrd="4" destOrd="0" presId="urn:microsoft.com/office/officeart/2005/8/layout/default"/>
    <dgm:cxn modelId="{62A46428-26F7-4130-BC4F-410697AB23F0}" type="presParOf" srcId="{A23BB4DA-F460-4B05-B770-6162BB20B01A}" destId="{1D02FFF8-3130-4885-A1F8-06352C188EF7}" srcOrd="5" destOrd="0" presId="urn:microsoft.com/office/officeart/2005/8/layout/default"/>
    <dgm:cxn modelId="{7ED0BC71-81D3-4D40-80B9-1A75DA46281F}" type="presParOf" srcId="{A23BB4DA-F460-4B05-B770-6162BB20B01A}" destId="{FB323BC6-862A-408A-BA60-AD82ACA10E82}" srcOrd="6" destOrd="0" presId="urn:microsoft.com/office/officeart/2005/8/layout/default"/>
    <dgm:cxn modelId="{94D37CE1-7F7B-454E-B64B-7153B0B12D62}" type="presParOf" srcId="{A23BB4DA-F460-4B05-B770-6162BB20B01A}" destId="{B017FA55-1A98-4C08-81FF-D48B406DF47A}" srcOrd="7" destOrd="0" presId="urn:microsoft.com/office/officeart/2005/8/layout/default"/>
    <dgm:cxn modelId="{5D76D4AC-B901-4E02-98B3-37FEEC99199F}" type="presParOf" srcId="{A23BB4DA-F460-4B05-B770-6162BB20B01A}" destId="{74F8BB00-8C25-4B34-A2D1-D48DFAED4928}" srcOrd="8" destOrd="0" presId="urn:microsoft.com/office/officeart/2005/8/layout/default"/>
    <dgm:cxn modelId="{5E20C950-944A-4160-80F6-0D9F02CA9BF7}" type="presParOf" srcId="{A23BB4DA-F460-4B05-B770-6162BB20B01A}" destId="{441F8E56-C84A-472E-B939-3203CEB7EEF7}" srcOrd="9" destOrd="0" presId="urn:microsoft.com/office/officeart/2005/8/layout/default"/>
    <dgm:cxn modelId="{2966DCB1-BBAD-4C74-BA8E-4C085EF6B520}" type="presParOf" srcId="{A23BB4DA-F460-4B05-B770-6162BB20B01A}" destId="{7949AA36-9D60-4CEC-894F-7B46E94FF70C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2B81E33-4D0C-4C17-A724-50C6CB7C4D2D}">
      <dsp:nvSpPr>
        <dsp:cNvPr id="0" name=""/>
        <dsp:cNvSpPr/>
      </dsp:nvSpPr>
      <dsp:spPr>
        <a:xfrm>
          <a:off x="0" y="197493"/>
          <a:ext cx="10309348" cy="83947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0" lvl="0" indent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500" b="1" kern="1200" dirty="0"/>
            <a:t>The most successful students in GCSE </a:t>
          </a:r>
          <a:r>
            <a:rPr lang="en-GB" sz="3500" b="1" kern="1200" dirty="0">
              <a:latin typeface="Calibri Light" panose="020F0302020204030204"/>
            </a:rPr>
            <a:t>Dance</a:t>
          </a:r>
          <a:r>
            <a:rPr lang="en-GB" sz="3500" b="1" kern="1200" dirty="0"/>
            <a:t>:</a:t>
          </a:r>
          <a:endParaRPr lang="en-US" sz="3500" kern="1200" dirty="0"/>
        </a:p>
      </dsp:txBody>
      <dsp:txXfrm>
        <a:off x="40980" y="238473"/>
        <a:ext cx="10227388" cy="757514"/>
      </dsp:txXfrm>
    </dsp:sp>
    <dsp:sp modelId="{D95E6F32-A9FA-4A00-8A47-034DAF1A3218}">
      <dsp:nvSpPr>
        <dsp:cNvPr id="0" name=""/>
        <dsp:cNvSpPr/>
      </dsp:nvSpPr>
      <dsp:spPr>
        <a:xfrm>
          <a:off x="0" y="1036968"/>
          <a:ext cx="10309348" cy="38398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7322" tIns="44450" rIns="248920" bIns="44450" numCol="1" spcCol="1270" anchor="t" anchorCtr="0">
          <a:noAutofit/>
        </a:bodyPr>
        <a:lstStyle/>
        <a:p>
          <a:pPr marL="228600" lvl="1" indent="-228600" algn="l" defTabSz="120015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GB" sz="2700" b="1" kern="1200" dirty="0"/>
            <a:t>Demonstrate a </a:t>
          </a:r>
          <a:r>
            <a:rPr lang="en-GB" sz="2700" b="1" kern="1200" dirty="0">
              <a:solidFill>
                <a:srgbClr val="0070C0"/>
              </a:solidFill>
            </a:rPr>
            <a:t>strong </a:t>
          </a:r>
          <a:r>
            <a:rPr lang="en-GB" sz="2700" b="1" kern="1200" dirty="0">
              <a:solidFill>
                <a:schemeClr val="tx1"/>
              </a:solidFill>
              <a:latin typeface="Calibri Light" panose="020F0302020204030204"/>
            </a:rPr>
            <a:t>practical ability</a:t>
          </a:r>
          <a:r>
            <a:rPr lang="en-GB" sz="2700" b="1" kern="1200" dirty="0">
              <a:solidFill>
                <a:srgbClr val="0070C0"/>
              </a:solidFill>
              <a:latin typeface="Calibri Light" panose="020F0302020204030204"/>
            </a:rPr>
            <a:t> in performance and choreography </a:t>
          </a:r>
          <a:endParaRPr lang="en-GB" sz="2700" b="1" kern="1200" dirty="0"/>
        </a:p>
        <a:p>
          <a:pPr marL="228600" lvl="1" indent="-228600" algn="l" defTabSz="120015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GB" sz="2700" b="1" kern="1200" dirty="0"/>
            <a:t>Have a good </a:t>
          </a:r>
          <a:r>
            <a:rPr lang="en-GB" sz="2700" b="1" kern="1200" dirty="0">
              <a:solidFill>
                <a:srgbClr val="000000"/>
              </a:solidFill>
              <a:latin typeface="Calibri Light" panose="020F0302020204030204"/>
            </a:rPr>
            <a:t>work ethic when it comes to rehearsing in </a:t>
          </a:r>
          <a:r>
            <a:rPr lang="en-GB" sz="2700" b="1" kern="1200" dirty="0">
              <a:solidFill>
                <a:srgbClr val="0070C0"/>
              </a:solidFill>
              <a:latin typeface="Calibri Light" panose="020F0302020204030204"/>
            </a:rPr>
            <a:t>and outside the classroom.</a:t>
          </a:r>
          <a:endParaRPr lang="en-GB" sz="2700" b="1" kern="1200" dirty="0"/>
        </a:p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GB" sz="2700" b="1" kern="1200" dirty="0"/>
            <a:t>Students must understand the requirements of </a:t>
          </a:r>
          <a:r>
            <a:rPr lang="en-GB" sz="2700" b="1" kern="1200" dirty="0">
              <a:solidFill>
                <a:srgbClr val="0070C0"/>
              </a:solidFill>
            </a:rPr>
            <a:t>"describe", "explain" and "evaluate"</a:t>
          </a:r>
          <a:r>
            <a:rPr lang="en-GB" sz="2700" b="1" kern="1200" dirty="0"/>
            <a:t> and apply them to their written answers.</a:t>
          </a:r>
          <a:endParaRPr lang="en-US" sz="2700" b="1" kern="1200" dirty="0"/>
        </a:p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GB" sz="2700" b="1" kern="1200" dirty="0">
              <a:solidFill>
                <a:srgbClr val="0070C0"/>
              </a:solidFill>
            </a:rPr>
            <a:t>Enjoy learning</a:t>
          </a:r>
          <a:r>
            <a:rPr lang="en-GB" sz="2700" b="1" kern="1200" dirty="0"/>
            <a:t> the academic aspects of </a:t>
          </a:r>
          <a:r>
            <a:rPr lang="en-GB" sz="2700" b="1" kern="1200" dirty="0">
              <a:latin typeface="Calibri Light" panose="020F0302020204030204"/>
            </a:rPr>
            <a:t>dance</a:t>
          </a:r>
          <a:r>
            <a:rPr lang="en-GB" sz="2700" b="1" kern="1200" dirty="0"/>
            <a:t> and not just the practical side.</a:t>
          </a:r>
          <a:endParaRPr lang="en-US" sz="2700" b="1" kern="1200" dirty="0"/>
        </a:p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GB" sz="2700" b="1" kern="1200" dirty="0"/>
            <a:t>Keep </a:t>
          </a:r>
          <a:r>
            <a:rPr lang="en-GB" sz="2700" b="1" kern="1200" dirty="0">
              <a:solidFill>
                <a:srgbClr val="0070C0"/>
              </a:solidFill>
            </a:rPr>
            <a:t>clear and organised notes</a:t>
          </a:r>
          <a:r>
            <a:rPr lang="en-GB" sz="2700" b="1" kern="1200" dirty="0"/>
            <a:t> to build up a revision resource. </a:t>
          </a:r>
          <a:endParaRPr lang="en-US" sz="2700" b="1" kern="1200" dirty="0"/>
        </a:p>
      </dsp:txBody>
      <dsp:txXfrm>
        <a:off x="0" y="1036968"/>
        <a:ext cx="10309348" cy="383985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CF74B80-3DF5-42AB-A1E2-62A54DF740F4}">
      <dsp:nvSpPr>
        <dsp:cNvPr id="0" name=""/>
        <dsp:cNvSpPr/>
      </dsp:nvSpPr>
      <dsp:spPr>
        <a:xfrm>
          <a:off x="0" y="449135"/>
          <a:ext cx="3190221" cy="1914132"/>
        </a:xfrm>
        <a:prstGeom prst="rect">
          <a:avLst/>
        </a:prstGeom>
        <a:solidFill>
          <a:srgbClr val="FC05BF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 dirty="0"/>
            <a:t>Advice </a:t>
          </a:r>
          <a:r>
            <a:rPr lang="en-GB" sz="2000" b="1" kern="1200" dirty="0">
              <a:latin typeface="Calibri Light" panose="020F0302020204030204"/>
            </a:rPr>
            <a:t>for doing well</a:t>
          </a:r>
          <a:r>
            <a:rPr lang="en-GB" sz="2000" b="1" kern="1200" dirty="0"/>
            <a:t> </a:t>
          </a:r>
          <a:r>
            <a:rPr lang="en-GB" sz="2000" b="1" kern="1200" dirty="0">
              <a:latin typeface="Calibri Light" panose="020F0302020204030204"/>
            </a:rPr>
            <a:t>in dance</a:t>
          </a:r>
          <a:r>
            <a:rPr lang="en-GB" sz="2000" b="1" kern="1200" dirty="0"/>
            <a:t>:</a:t>
          </a:r>
          <a:endParaRPr lang="en-US" sz="2000" kern="1200" dirty="0"/>
        </a:p>
      </dsp:txBody>
      <dsp:txXfrm>
        <a:off x="0" y="449135"/>
        <a:ext cx="3190221" cy="1914132"/>
      </dsp:txXfrm>
    </dsp:sp>
    <dsp:sp modelId="{F4643DAE-547A-447B-BC53-8A6414D7EA07}">
      <dsp:nvSpPr>
        <dsp:cNvPr id="0" name=""/>
        <dsp:cNvSpPr/>
      </dsp:nvSpPr>
      <dsp:spPr>
        <a:xfrm>
          <a:off x="3509243" y="449135"/>
          <a:ext cx="3190221" cy="191413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 dirty="0">
              <a:solidFill>
                <a:schemeClr val="bg1"/>
              </a:solidFill>
            </a:rPr>
            <a:t>Enjoy the subject</a:t>
          </a:r>
          <a:r>
            <a:rPr lang="en-GB" sz="2000" b="1" kern="1200" dirty="0"/>
            <a:t> – </a:t>
          </a:r>
          <a:r>
            <a:rPr lang="en-GB" sz="2000" b="1" kern="1200" dirty="0">
              <a:latin typeface="Calibri Light" panose="020F0302020204030204"/>
            </a:rPr>
            <a:t>participate </a:t>
          </a:r>
          <a:r>
            <a:rPr lang="en-GB" sz="2000" b="1" kern="1200" dirty="0"/>
            <a:t>in </a:t>
          </a:r>
          <a:r>
            <a:rPr lang="en-GB" sz="2000" b="1" kern="1200" dirty="0">
              <a:latin typeface="Calibri Light" panose="020F0302020204030204"/>
            </a:rPr>
            <a:t>dance classes regularly outside of lessons and</a:t>
          </a:r>
          <a:r>
            <a:rPr lang="en-GB" sz="2000" b="1" kern="1200" dirty="0"/>
            <a:t> engage </a:t>
          </a:r>
          <a:r>
            <a:rPr lang="en-GB" sz="2000" b="1" kern="1200" dirty="0">
              <a:latin typeface="Calibri Light" panose="020F0302020204030204"/>
            </a:rPr>
            <a:t>well </a:t>
          </a:r>
          <a:r>
            <a:rPr lang="en-GB" sz="2000" b="1" kern="1200" dirty="0"/>
            <a:t>in </a:t>
          </a:r>
          <a:r>
            <a:rPr lang="en-GB" sz="2000" b="1" kern="1200" dirty="0">
              <a:latin typeface="Calibri Light" panose="020F0302020204030204"/>
            </a:rPr>
            <a:t>all </a:t>
          </a:r>
          <a:r>
            <a:rPr lang="en-GB" sz="2000" b="1" kern="1200" dirty="0"/>
            <a:t>lessons.</a:t>
          </a:r>
          <a:endParaRPr lang="en-US" sz="2000" kern="1200" dirty="0"/>
        </a:p>
      </dsp:txBody>
      <dsp:txXfrm>
        <a:off x="3509243" y="449135"/>
        <a:ext cx="3190221" cy="1914132"/>
      </dsp:txXfrm>
    </dsp:sp>
    <dsp:sp modelId="{73EC67B0-8F44-443A-BF4A-827564F8B529}">
      <dsp:nvSpPr>
        <dsp:cNvPr id="0" name=""/>
        <dsp:cNvSpPr/>
      </dsp:nvSpPr>
      <dsp:spPr>
        <a:xfrm>
          <a:off x="7018486" y="449135"/>
          <a:ext cx="3190221" cy="191413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 dirty="0"/>
            <a:t>Utilise all the resources given to you by your </a:t>
          </a:r>
          <a:r>
            <a:rPr lang="en-GB" sz="2000" b="1" kern="1200" dirty="0">
              <a:latin typeface="Calibri Light" panose="020F0302020204030204"/>
            </a:rPr>
            <a:t>Dance</a:t>
          </a:r>
          <a:r>
            <a:rPr lang="en-GB" sz="2000" b="1" kern="1200" dirty="0"/>
            <a:t> teacher. This includes; past exam papers, revision material, subject content and </a:t>
          </a:r>
          <a:r>
            <a:rPr lang="en-GB" sz="2000" b="1" kern="1200" dirty="0">
              <a:latin typeface="Calibri Light" panose="020F0302020204030204"/>
            </a:rPr>
            <a:t>performance</a:t>
          </a:r>
          <a:r>
            <a:rPr lang="en-GB" sz="2000" b="1" kern="1200" dirty="0"/>
            <a:t> criteria.</a:t>
          </a:r>
          <a:endParaRPr lang="en-US" sz="2000" kern="1200" dirty="0"/>
        </a:p>
      </dsp:txBody>
      <dsp:txXfrm>
        <a:off x="7018486" y="449135"/>
        <a:ext cx="3190221" cy="1914132"/>
      </dsp:txXfrm>
    </dsp:sp>
    <dsp:sp modelId="{FB323BC6-862A-408A-BA60-AD82ACA10E82}">
      <dsp:nvSpPr>
        <dsp:cNvPr id="0" name=""/>
        <dsp:cNvSpPr/>
      </dsp:nvSpPr>
      <dsp:spPr>
        <a:xfrm>
          <a:off x="0" y="2682290"/>
          <a:ext cx="3190221" cy="191413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 dirty="0">
              <a:latin typeface="Calibri Light" panose="020F0302020204030204"/>
            </a:rPr>
            <a:t>Video</a:t>
          </a:r>
          <a:r>
            <a:rPr lang="en-GB" sz="2000" b="1" kern="1200" dirty="0"/>
            <a:t> </a:t>
          </a:r>
          <a:r>
            <a:rPr lang="en-GB" sz="2000" b="1" kern="1200" dirty="0">
              <a:latin typeface="Calibri Light" panose="020F0302020204030204"/>
            </a:rPr>
            <a:t>yourself dancing and learn to evaluate and critique your performance skills.  Work on developing your weaknesses.</a:t>
          </a:r>
          <a:endParaRPr lang="en-US" sz="2000" kern="1200" dirty="0"/>
        </a:p>
      </dsp:txBody>
      <dsp:txXfrm>
        <a:off x="0" y="2682290"/>
        <a:ext cx="3190221" cy="1914132"/>
      </dsp:txXfrm>
    </dsp:sp>
    <dsp:sp modelId="{74F8BB00-8C25-4B34-A2D1-D48DFAED4928}">
      <dsp:nvSpPr>
        <dsp:cNvPr id="0" name=""/>
        <dsp:cNvSpPr/>
      </dsp:nvSpPr>
      <dsp:spPr>
        <a:xfrm>
          <a:off x="3509243" y="2682290"/>
          <a:ext cx="3190221" cy="191413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 dirty="0"/>
            <a:t>Complete past exam papers to get used to the style of questions – the more you complete, the better prepared you'll be. </a:t>
          </a:r>
          <a:endParaRPr lang="en-US" sz="2000" kern="1200" dirty="0"/>
        </a:p>
      </dsp:txBody>
      <dsp:txXfrm>
        <a:off x="3509243" y="2682290"/>
        <a:ext cx="3190221" cy="1914132"/>
      </dsp:txXfrm>
    </dsp:sp>
    <dsp:sp modelId="{7949AA36-9D60-4CEC-894F-7B46E94FF70C}">
      <dsp:nvSpPr>
        <dsp:cNvPr id="0" name=""/>
        <dsp:cNvSpPr/>
      </dsp:nvSpPr>
      <dsp:spPr>
        <a:xfrm>
          <a:off x="7018486" y="2682290"/>
          <a:ext cx="3190221" cy="191413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 dirty="0"/>
            <a:t>Take part or watch </a:t>
          </a:r>
          <a:r>
            <a:rPr lang="en-GB" sz="2000" b="1" kern="1200" dirty="0">
              <a:latin typeface="Calibri Light" panose="020F0302020204030204"/>
            </a:rPr>
            <a:t>a variety</a:t>
          </a:r>
          <a:r>
            <a:rPr lang="en-GB" sz="2000" b="1" kern="1200" dirty="0"/>
            <a:t> </a:t>
          </a:r>
          <a:r>
            <a:rPr lang="en-GB" sz="2000" b="1" kern="1200" dirty="0">
              <a:latin typeface="Calibri Light" panose="020F0302020204030204"/>
            </a:rPr>
            <a:t>of dance styles </a:t>
          </a:r>
          <a:r>
            <a:rPr lang="en-GB" sz="2000" b="1" kern="1200" dirty="0"/>
            <a:t>at any opportunity you can – this means you will have plenty of </a:t>
          </a:r>
          <a:r>
            <a:rPr lang="en-GB" sz="2000" b="1" kern="1200" dirty="0">
              <a:latin typeface="Calibri Light" panose="020F0302020204030204"/>
            </a:rPr>
            <a:t>ideas when it comes to the choreography element.</a:t>
          </a:r>
          <a:endParaRPr lang="en-US" sz="2000" kern="1200" dirty="0"/>
        </a:p>
      </dsp:txBody>
      <dsp:txXfrm>
        <a:off x="7018486" y="2682290"/>
        <a:ext cx="3190221" cy="191413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6E7807-EE6F-4796-BBA8-0B199AB33A41}" type="datetimeFigureOut">
              <a:rPr lang="en-GB" smtClean="0"/>
              <a:t>09/09/2026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377006-2D86-4270-AEC3-B1E3B64E464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51122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377006-2D86-4270-AEC3-B1E3B64E4643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30430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BF851F-E9E4-F37B-4675-AD843F2BC5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6289D81-2667-B4A3-4621-15D9E56BDC0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49812D6-F76D-9611-0E86-C05F2D7A778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58F1FF8-AF08-E009-BFE1-FF3D795BEFF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377006-2D86-4270-AEC3-B1E3B64E4643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72297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5C3486-4472-9A96-F802-A636E62FBE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FB5EE3B-6FC5-BE17-988E-4E77C343182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1F3491F-720F-F48B-2471-A67DA0605BD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3C83F78-9FFE-6257-F5C4-836CAD80796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377006-2D86-4270-AEC3-B1E3B64E4643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12540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DF1D72-7F1E-2B47-88E5-5E6D862D85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653386F-D03F-A25F-911B-838AC7EFCE4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16F9A32-8106-D947-C5B7-B93C41FA4CF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FD2AAA5-F950-6F2A-A7B5-C63902AC1A2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377006-2D86-4270-AEC3-B1E3B64E4643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95366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05E35-02C1-4821-9723-6AC6FB603008}" type="datetimeFigureOut">
              <a:rPr lang="en-GB" smtClean="0"/>
              <a:t>09/09/2026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DA5AC-1288-4E9A-B5E0-E1AF369B46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83090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05E35-02C1-4821-9723-6AC6FB603008}" type="datetimeFigureOut">
              <a:rPr lang="en-GB" smtClean="0"/>
              <a:t>09/09/2026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DA5AC-1288-4E9A-B5E0-E1AF369B46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134731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05E35-02C1-4821-9723-6AC6FB603008}" type="datetimeFigureOut">
              <a:rPr lang="en-GB" smtClean="0"/>
              <a:t>09/09/2026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DA5AC-1288-4E9A-B5E0-E1AF369B46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52744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606EA6-EFEA-4C30-9264-4F9291A5780D}" type="datetime1">
              <a:rPr lang="en-US" smtClean="0"/>
              <a:pPr/>
              <a:t>9/9/2026</a:t>
            </a:fld>
            <a:endParaRPr lang="en-US"/>
          </a:p>
        </p:txBody>
      </p:sp>
      <p:sp>
        <p:nvSpPr>
          <p:cNvPr id="4" name="Rectangl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0" y="1498010"/>
            <a:ext cx="711200" cy="244476"/>
          </a:xfrm>
          <a:prstGeom prst="rect">
            <a:avLst/>
          </a:prstGeom>
        </p:spPr>
        <p:txBody>
          <a:bodyPr/>
          <a:lstStyle/>
          <a:p>
            <a:pPr algn="ctr"/>
            <a:fld id="{8F82E0A0-C266-4798-8C8F-B9F91E9DA37E}" type="slidenum">
              <a:rPr lang="en-US" sz="1867" b="1" smtClean="0">
                <a:solidFill>
                  <a:srgbClr val="FFFFFF"/>
                </a:solidFill>
              </a:rPr>
              <a:pPr algn="ctr"/>
              <a:t>‹#›</a:t>
            </a:fld>
            <a:endParaRPr lang="en-US"/>
          </a:p>
        </p:txBody>
      </p:sp>
      <p:sp>
        <p:nvSpPr>
          <p:cNvPr id="7" name="Rectangle 6"/>
          <p:cNvSpPr>
            <a:spLocks noGrp="1"/>
          </p:cNvSpPr>
          <p:nvPr>
            <p:ph sz="quarter" idx="13"/>
          </p:nvPr>
        </p:nvSpPr>
        <p:spPr>
          <a:xfrm>
            <a:off x="812800" y="1803400"/>
            <a:ext cx="10871200" cy="4368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1025201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03A358-DFC3-4067-AD1A-A72D12C25F21}" type="datetimeFigureOut">
              <a:rPr lang="en-GB" smtClean="0"/>
              <a:t>09/09/2026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299AE-3276-433F-B4F3-615014CA479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913927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03A358-DFC3-4067-AD1A-A72D12C25F21}" type="datetimeFigureOut">
              <a:rPr lang="en-GB" smtClean="0"/>
              <a:t>09/09/2026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299AE-3276-433F-B4F3-615014CA479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499262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03A358-DFC3-4067-AD1A-A72D12C25F21}" type="datetimeFigureOut">
              <a:rPr lang="en-GB" smtClean="0"/>
              <a:t>09/09/2026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299AE-3276-433F-B4F3-615014CA479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33861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03A358-DFC3-4067-AD1A-A72D12C25F21}" type="datetimeFigureOut">
              <a:rPr lang="en-GB" smtClean="0"/>
              <a:t>09/09/2026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299AE-3276-433F-B4F3-615014CA479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199013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03A358-DFC3-4067-AD1A-A72D12C25F21}" type="datetimeFigureOut">
              <a:rPr lang="en-GB" smtClean="0"/>
              <a:t>09/09/2026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299AE-3276-433F-B4F3-615014CA479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145990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03A358-DFC3-4067-AD1A-A72D12C25F21}" type="datetimeFigureOut">
              <a:rPr lang="en-GB" smtClean="0"/>
              <a:t>09/09/2026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299AE-3276-433F-B4F3-615014CA479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790857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03A358-DFC3-4067-AD1A-A72D12C25F21}" type="datetimeFigureOut">
              <a:rPr lang="en-GB" smtClean="0"/>
              <a:t>09/09/2026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299AE-3276-433F-B4F3-615014CA479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92883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05E35-02C1-4821-9723-6AC6FB603008}" type="datetimeFigureOut">
              <a:rPr lang="en-GB" smtClean="0"/>
              <a:t>09/09/2026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DA5AC-1288-4E9A-B5E0-E1AF369B46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095348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03A358-DFC3-4067-AD1A-A72D12C25F21}" type="datetimeFigureOut">
              <a:rPr lang="en-GB" smtClean="0"/>
              <a:t>09/09/2026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299AE-3276-433F-B4F3-615014CA479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369740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03A358-DFC3-4067-AD1A-A72D12C25F21}" type="datetimeFigureOut">
              <a:rPr lang="en-GB" smtClean="0"/>
              <a:t>09/09/2026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299AE-3276-433F-B4F3-615014CA479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906063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03A358-DFC3-4067-AD1A-A72D12C25F21}" type="datetimeFigureOut">
              <a:rPr lang="en-GB" smtClean="0"/>
              <a:t>09/09/2026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299AE-3276-433F-B4F3-615014CA479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143622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6"/>
            <a:ext cx="2628900" cy="581183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6"/>
            <a:ext cx="7734300" cy="581183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03A358-DFC3-4067-AD1A-A72D12C25F21}" type="datetimeFigureOut">
              <a:rPr lang="en-GB" smtClean="0"/>
              <a:t>09/09/2026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299AE-3276-433F-B4F3-615014CA479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49444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05E35-02C1-4821-9723-6AC6FB603008}" type="datetimeFigureOut">
              <a:rPr lang="en-GB" smtClean="0"/>
              <a:t>09/09/2026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DA5AC-1288-4E9A-B5E0-E1AF369B46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88473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05E35-02C1-4821-9723-6AC6FB603008}" type="datetimeFigureOut">
              <a:rPr lang="en-GB" smtClean="0"/>
              <a:t>09/09/2026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DA5AC-1288-4E9A-B5E0-E1AF369B46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23601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05E35-02C1-4821-9723-6AC6FB603008}" type="datetimeFigureOut">
              <a:rPr lang="en-GB" smtClean="0"/>
              <a:t>09/09/2026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DA5AC-1288-4E9A-B5E0-E1AF369B46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472759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05E35-02C1-4821-9723-6AC6FB603008}" type="datetimeFigureOut">
              <a:rPr lang="en-GB" smtClean="0"/>
              <a:t>09/09/2026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DA5AC-1288-4E9A-B5E0-E1AF369B46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880103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05E35-02C1-4821-9723-6AC6FB603008}" type="datetimeFigureOut">
              <a:rPr lang="en-GB" smtClean="0"/>
              <a:t>09/09/2026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DA5AC-1288-4E9A-B5E0-E1AF369B46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00283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05E35-02C1-4821-9723-6AC6FB603008}" type="datetimeFigureOut">
              <a:rPr lang="en-GB" smtClean="0"/>
              <a:t>09/09/2026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DA5AC-1288-4E9A-B5E0-E1AF369B46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34178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05E35-02C1-4821-9723-6AC6FB603008}" type="datetimeFigureOut">
              <a:rPr lang="en-GB" smtClean="0"/>
              <a:t>09/09/2026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DA5AC-1288-4E9A-B5E0-E1AF369B46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74949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F05E35-02C1-4821-9723-6AC6FB603008}" type="datetimeFigureOut">
              <a:rPr lang="en-GB" smtClean="0"/>
              <a:t>09/09/2026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BDA5AC-1288-4E9A-B5E0-E1AF369B46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033612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3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62" r:id="rId10"/>
    <p:sldLayoutId id="2147483670" r:id="rId11"/>
    <p:sldLayoutId id="214748368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03A358-DFC3-4067-AD1A-A72D12C25F21}" type="datetimeFigureOut">
              <a:rPr lang="en-GB" smtClean="0"/>
              <a:t>09/09/2026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4299AE-3276-433F-B4F3-615014CA479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72455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Relationship Id="rId9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qa.org.uk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.png"/><Relationship Id="rId5" Type="http://schemas.openxmlformats.org/officeDocument/2006/relationships/hyperlink" Target="http://www.artspool.co.uk" TargetMode="External"/><Relationship Id="rId4" Type="http://schemas.openxmlformats.org/officeDocument/2006/relationships/hyperlink" Target="http://www.savemyexams.com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3D2AD7-6B1F-E720-3979-3DBCB1852E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E0A6400-1D84-7200-8E53-9F2A1B6AA2D9}"/>
              </a:ext>
            </a:extLst>
          </p:cNvPr>
          <p:cNvSpPr/>
          <p:nvPr/>
        </p:nvSpPr>
        <p:spPr>
          <a:xfrm flipV="1">
            <a:off x="-16963" y="6242474"/>
            <a:ext cx="12208964" cy="61552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65F5E484-C501-F714-C076-DA4294F7FBF7}"/>
              </a:ext>
            </a:extLst>
          </p:cNvPr>
          <p:cNvSpPr txBox="1">
            <a:spLocks/>
          </p:cNvSpPr>
          <p:nvPr/>
        </p:nvSpPr>
        <p:spPr>
          <a:xfrm>
            <a:off x="810310" y="273448"/>
            <a:ext cx="11111494" cy="707859"/>
          </a:xfrm>
          <a:prstGeom prst="rect">
            <a:avLst/>
          </a:prstGeom>
        </p:spPr>
        <p:txBody>
          <a:bodyPr vert="horz" lIns="91440" tIns="45720" rIns="91440" bIns="45720" anchor="b">
            <a:normAutofit fontScale="92500" lnSpcReduction="10000"/>
          </a:bodyPr>
          <a:lstStyle>
            <a:lvl1pPr algn="l" rtl="0" eaLnBrk="1" latinLnBrk="0" hangingPunct="1">
              <a:spcBef>
                <a:spcPct val="0"/>
              </a:spcBef>
              <a:buNone/>
              <a:defRPr sz="42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en-US" sz="4800" b="1" dirty="0">
                <a:latin typeface="+mn-lt"/>
              </a:rPr>
              <a:t>Ready for GCSE Evening – DANCE</a:t>
            </a:r>
            <a:endParaRPr lang="en-US" sz="3600" dirty="0">
              <a:ea typeface="Calibri Light" panose="020F0302020204030204"/>
              <a:cs typeface="Calibri Light" panose="020F0302020204030204"/>
            </a:endParaRPr>
          </a:p>
        </p:txBody>
      </p:sp>
      <p:sp>
        <p:nvSpPr>
          <p:cNvPr id="7" name="Content Placeholder 7">
            <a:extLst>
              <a:ext uri="{FF2B5EF4-FFF2-40B4-BE49-F238E27FC236}">
                <a16:creationId xmlns:a16="http://schemas.microsoft.com/office/drawing/2014/main" id="{34C3139F-AF1C-4CC3-8C97-16532131CB8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25191" y="981257"/>
            <a:ext cx="11804594" cy="5103066"/>
          </a:xfrm>
        </p:spPr>
        <p:txBody>
          <a:bodyPr vert="horz" lIns="121920" tIns="60960" rIns="121920" bIns="60960" anchor="t">
            <a:noAutofit/>
          </a:bodyPr>
          <a:lstStyle/>
          <a:p>
            <a:pPr marL="0" indent="0">
              <a:buNone/>
            </a:pPr>
            <a:r>
              <a:rPr lang="en-GB" dirty="0"/>
              <a:t>Subject Lead: </a:t>
            </a:r>
            <a:r>
              <a:rPr lang="en-GB" b="1" dirty="0"/>
              <a:t>Mrs Gray</a:t>
            </a:r>
            <a:endParaRPr lang="en-GB" b="1" dirty="0">
              <a:ea typeface="Calibri"/>
              <a:cs typeface="Calibri"/>
            </a:endParaRPr>
          </a:p>
          <a:p>
            <a:pPr marL="0" indent="0">
              <a:buNone/>
            </a:pPr>
            <a:r>
              <a:rPr lang="en-GB" sz="2400" b="1" dirty="0">
                <a:ea typeface="Calibri"/>
                <a:cs typeface="Calibri"/>
              </a:rPr>
              <a:t>AQA GCSE Dance</a:t>
            </a:r>
          </a:p>
          <a:p>
            <a:pPr marL="0" indent="0">
              <a:buNone/>
            </a:pPr>
            <a:r>
              <a:rPr lang="en-GB" sz="2400" dirty="0"/>
              <a:t>This course covers 2 key areas: </a:t>
            </a:r>
            <a:endParaRPr lang="en-GB" sz="2400" dirty="0">
              <a:ea typeface="Calibri"/>
              <a:cs typeface="Calibri"/>
            </a:endParaRP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514350" indent="-514350">
              <a:buFont typeface="+mj-lt"/>
              <a:buAutoNum type="arabicPeriod"/>
            </a:pPr>
            <a:endParaRPr lang="en-GB" dirty="0">
              <a:ea typeface="Calibri" panose="020F0502020204030204"/>
              <a:cs typeface="Calibri" panose="020F0502020204030204"/>
            </a:endParaRPr>
          </a:p>
        </p:txBody>
      </p:sp>
      <p:pic>
        <p:nvPicPr>
          <p:cNvPr id="1026" name="Picture 2" descr="Inspire the Future – Fullbrook School">
            <a:extLst>
              <a:ext uri="{FF2B5EF4-FFF2-40B4-BE49-F238E27FC236}">
                <a16:creationId xmlns:a16="http://schemas.microsoft.com/office/drawing/2014/main" id="{297B7B0D-80EB-477A-922A-20D0914913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9051" y="917852"/>
            <a:ext cx="3409950" cy="1685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8C4E6752-BA06-9E1B-556D-E24BD971D59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77500630"/>
              </p:ext>
            </p:extLst>
          </p:nvPr>
        </p:nvGraphicFramePr>
        <p:xfrm>
          <a:off x="121423" y="2581174"/>
          <a:ext cx="10554207" cy="43027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258740">
                  <a:extLst>
                    <a:ext uri="{9D8B030D-6E8A-4147-A177-3AD203B41FA5}">
                      <a16:colId xmlns:a16="http://schemas.microsoft.com/office/drawing/2014/main" val="537539374"/>
                    </a:ext>
                  </a:extLst>
                </a:gridCol>
                <a:gridCol w="5295467">
                  <a:extLst>
                    <a:ext uri="{9D8B030D-6E8A-4147-A177-3AD203B41FA5}">
                      <a16:colId xmlns:a16="http://schemas.microsoft.com/office/drawing/2014/main" val="308397645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GB" b="1" dirty="0">
                          <a:solidFill>
                            <a:schemeClr val="tx1"/>
                          </a:solidFill>
                        </a:rPr>
                        <a:t>Practical - 60%</a:t>
                      </a: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b="1" dirty="0">
                          <a:solidFill>
                            <a:schemeClr val="tx1"/>
                          </a:solidFill>
                        </a:rPr>
                        <a:t>Theory – 40%</a:t>
                      </a: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8713787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GB" dirty="0"/>
                        <a:t>Performance and Choreography</a:t>
                      </a:r>
                    </a:p>
                    <a:p>
                      <a:pPr marL="0" lvl="0" indent="0">
                        <a:buNone/>
                      </a:pPr>
                      <a:r>
                        <a:rPr lang="en-GB" dirty="0"/>
                        <a:t>There are 3 sections:</a:t>
                      </a:r>
                      <a:endParaRPr lang="en-US" dirty="0"/>
                    </a:p>
                    <a:p>
                      <a:pPr marL="342900" marR="0" lvl="0" indent="-34290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Char char="•"/>
                      </a:pPr>
                      <a:endParaRPr lang="en-US" sz="1800" b="1" i="0" u="none" strike="noStrike" noProof="0" dirty="0">
                        <a:solidFill>
                          <a:srgbClr val="1E1B4B"/>
                        </a:solidFill>
                        <a:highlight>
                          <a:srgbClr val="FFFF00"/>
                        </a:highlight>
                        <a:latin typeface="Calibri"/>
                        <a:ea typeface="Calibri"/>
                        <a:cs typeface="Calibri"/>
                      </a:endParaRPr>
                    </a:p>
                    <a:p>
                      <a:pPr marL="342900" marR="0" lvl="0" indent="-34290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Char char="•"/>
                      </a:pPr>
                      <a:r>
                        <a:rPr lang="en-US" sz="1800" b="1" i="0" u="none" strike="noStrike" noProof="0" dirty="0">
                          <a:solidFill>
                            <a:srgbClr val="1E1B4B"/>
                          </a:solidFill>
                          <a:highlight>
                            <a:srgbClr val="FFFF00"/>
                          </a:highlight>
                          <a:latin typeface="Calibri"/>
                          <a:ea typeface="Calibri"/>
                          <a:cs typeface="Calibri"/>
                        </a:rPr>
                        <a:t>SOLO </a:t>
                      </a:r>
                      <a:r>
                        <a:rPr lang="en-US" sz="1800" b="0" i="0" u="none" strike="noStrike" noProof="0" dirty="0">
                          <a:solidFill>
                            <a:srgbClr val="1E1B4B"/>
                          </a:solidFill>
                          <a:latin typeface="Calibri"/>
                          <a:ea typeface="Calibri"/>
                          <a:cs typeface="Calibri"/>
                        </a:rPr>
                        <a:t>— perform 2 set phrases (1 min, 105BPM) (12 marks)</a:t>
                      </a:r>
                      <a:endParaRPr lang="en-US" sz="1800" b="0" i="0" u="none" strike="noStrike" noProof="0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  <a:p>
                      <a:pPr marL="342900" marR="0" lvl="0" indent="-34290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Char char="•"/>
                      </a:pPr>
                      <a:r>
                        <a:rPr lang="en-US" sz="1800" b="1" i="0" u="none" strike="noStrike" noProof="0" dirty="0">
                          <a:solidFill>
                            <a:srgbClr val="1E1B4B"/>
                          </a:solidFill>
                          <a:highlight>
                            <a:srgbClr val="FFFF00"/>
                          </a:highlight>
                          <a:latin typeface="Calibri"/>
                          <a:ea typeface="Calibri"/>
                          <a:cs typeface="Calibri"/>
                        </a:rPr>
                        <a:t>DUET/TRIO </a:t>
                      </a:r>
                      <a:r>
                        <a:rPr lang="en-US" sz="1800" b="0" i="0" u="none" strike="noStrike" noProof="0" dirty="0">
                          <a:solidFill>
                            <a:srgbClr val="1E1B4B"/>
                          </a:solidFill>
                          <a:latin typeface="Calibri"/>
                          <a:ea typeface="Calibri"/>
                          <a:cs typeface="Calibri"/>
                        </a:rPr>
                        <a:t>— develop remaining 2 phrases (3 min) (24 marks)</a:t>
                      </a:r>
                      <a:endParaRPr lang="en-US" sz="1800" b="0" i="0" u="none" strike="noStrike" noProof="0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  <a:p>
                      <a:pPr marL="342900" marR="0" lvl="0" indent="-34290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Char char="•"/>
                      </a:pPr>
                      <a:r>
                        <a:rPr lang="en-US" sz="1800" b="0" i="0" u="none" strike="noStrike" noProof="0" dirty="0">
                          <a:solidFill>
                            <a:srgbClr val="1E1B4B"/>
                          </a:solidFill>
                          <a:latin typeface="Calibri"/>
                          <a:ea typeface="Calibri"/>
                          <a:cs typeface="Calibri"/>
                        </a:rPr>
                        <a:t>Plus an additional 4 marks for mental skills and attributes during performance</a:t>
                      </a:r>
                      <a:endParaRPr lang="en-US" sz="1800" b="0" i="0" u="none" strike="noStrike" noProof="0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  <a:p>
                      <a:pPr marL="342900" marR="0" lvl="0" indent="-34290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Char char="•"/>
                      </a:pPr>
                      <a:r>
                        <a:rPr lang="en-US" sz="1800" b="1" i="0" u="none" strike="noStrike" noProof="0" dirty="0">
                          <a:solidFill>
                            <a:srgbClr val="1E1B4B"/>
                          </a:solidFill>
                          <a:highlight>
                            <a:srgbClr val="FFFF00"/>
                          </a:highlight>
                          <a:latin typeface="Calibri"/>
                          <a:ea typeface="Calibri"/>
                          <a:cs typeface="Calibri"/>
                        </a:rPr>
                        <a:t>CHOREOGRAPHY </a:t>
                      </a:r>
                      <a:r>
                        <a:rPr lang="en-US" sz="1800" b="0" i="0" u="none" strike="noStrike" noProof="0" dirty="0">
                          <a:solidFill>
                            <a:srgbClr val="1E1B4B"/>
                          </a:solidFill>
                          <a:latin typeface="Calibri"/>
                          <a:ea typeface="Calibri"/>
                          <a:cs typeface="Calibri"/>
                        </a:rPr>
                        <a:t>— create your own dance from a stimulus (40 marks)</a:t>
                      </a:r>
                      <a:endParaRPr lang="en-US" sz="1800" b="0" i="0" u="none" strike="noStrike" noProof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  <a:p>
                      <a:pPr marL="0" marR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None/>
                      </a:pPr>
                      <a:endParaRPr lang="en-US" sz="1800" b="0" i="0" u="none" strike="noStrike" noProof="0" dirty="0">
                        <a:solidFill>
                          <a:srgbClr val="1E1B4B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  <a:p>
                      <a:pPr marL="0" marR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None/>
                      </a:pPr>
                      <a:r>
                        <a:rPr lang="en-US" sz="1800" b="0" i="0" u="none" strike="noStrike" noProof="0" dirty="0">
                          <a:solidFill>
                            <a:srgbClr val="1E1B4B"/>
                          </a:solidFill>
                          <a:latin typeface="Calibri"/>
                          <a:ea typeface="Calibri"/>
                          <a:cs typeface="Calibri"/>
                        </a:rPr>
                        <a:t>All assessed live and moderated by video footage in Year 11 by March 2028</a:t>
                      </a:r>
                      <a:endParaRPr lang="en-US" sz="1800" b="0" i="0" u="none" strike="noStrike" noProof="0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GB" dirty="0"/>
                        <a:t>Dance Appreciation:</a:t>
                      </a:r>
                      <a:endParaRPr lang="en-US" dirty="0"/>
                    </a:p>
                    <a:p>
                      <a:pPr marL="0" lvl="0" indent="0">
                        <a:buNone/>
                      </a:pPr>
                      <a:endParaRPr lang="en-GB" dirty="0"/>
                    </a:p>
                    <a:p>
                      <a:pPr marL="0" marR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None/>
                      </a:pPr>
                      <a:r>
                        <a:rPr lang="en-US" sz="1800" b="0" i="0" u="none" strike="noStrike" noProof="0" dirty="0">
                          <a:solidFill>
                            <a:srgbClr val="1E1B4B"/>
                          </a:solidFill>
                          <a:latin typeface="Calibri"/>
                          <a:ea typeface="Calibri"/>
                          <a:cs typeface="Calibri"/>
                        </a:rPr>
                        <a:t>Written examination — 1 hour 30 minutes (80 marks)</a:t>
                      </a:r>
                      <a:endParaRPr lang="en-US" sz="1800" b="0" i="0" u="none" strike="noStrike" noProof="0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  <a:p>
                      <a:pPr marL="342900" marR="0" lvl="0" indent="-34290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Char char="•"/>
                      </a:pPr>
                      <a:r>
                        <a:rPr lang="en-US" sz="1800" b="0" i="0" u="none" strike="noStrike" noProof="0" dirty="0">
                          <a:solidFill>
                            <a:srgbClr val="1E1B4B"/>
                          </a:solidFill>
                          <a:latin typeface="Calibri"/>
                          <a:ea typeface="Calibri"/>
                          <a:cs typeface="Calibri"/>
                        </a:rPr>
                        <a:t>Section A: questions on knowledge and understanding of choreographic processes and performing skills</a:t>
                      </a:r>
                      <a:endParaRPr lang="en-US" sz="1800" b="0" i="0" u="none" strike="noStrike" noProof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  <a:p>
                      <a:pPr marL="342900" marR="0" lvl="0" indent="-34290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Char char="•"/>
                      </a:pPr>
                      <a:r>
                        <a:rPr lang="en-US" sz="1800" b="0" i="0" u="none" strike="noStrike" noProof="0" dirty="0">
                          <a:solidFill>
                            <a:srgbClr val="1E1B4B"/>
                          </a:solidFill>
                          <a:latin typeface="Calibri"/>
                          <a:ea typeface="Calibri"/>
                          <a:cs typeface="Calibri"/>
                        </a:rPr>
                        <a:t>Section B: questions about YOUR own work</a:t>
                      </a:r>
                      <a:endParaRPr lang="en-US" sz="1800" b="0" i="0" u="none" strike="noStrike" noProof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  <a:p>
                      <a:pPr marL="342900" marR="0" lvl="0" indent="-34290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Char char="•"/>
                      </a:pPr>
                      <a:r>
                        <a:rPr lang="en-US" sz="1800" b="0" i="0" u="none" strike="noStrike" noProof="0" dirty="0">
                          <a:solidFill>
                            <a:srgbClr val="1E1B4B"/>
                          </a:solidFill>
                          <a:latin typeface="Calibri"/>
                          <a:ea typeface="Calibri"/>
                          <a:cs typeface="Calibri"/>
                        </a:rPr>
                        <a:t>Section C: questions on 6 professional set works. You will study: A </a:t>
                      </a:r>
                      <a:r>
                        <a:rPr lang="en-US" sz="1800" b="0" i="0" u="none" strike="noStrike" noProof="0" dirty="0" err="1">
                          <a:solidFill>
                            <a:srgbClr val="1E1B4B"/>
                          </a:solidFill>
                          <a:latin typeface="Calibri"/>
                          <a:ea typeface="Calibri"/>
                          <a:cs typeface="Calibri"/>
                        </a:rPr>
                        <a:t>Linha</a:t>
                      </a:r>
                      <a:r>
                        <a:rPr lang="en-US" sz="1800" b="0" i="0" u="none" strike="noStrike" noProof="0" dirty="0">
                          <a:solidFill>
                            <a:srgbClr val="1E1B4B"/>
                          </a:solidFill>
                          <a:latin typeface="Calibri"/>
                          <a:ea typeface="Calibri"/>
                          <a:cs typeface="Calibri"/>
                        </a:rPr>
                        <a:t> Curva, EoE, Within Her Eyes, Artificial Things, Shadows, Infra</a:t>
                      </a:r>
                      <a:endParaRPr lang="en-US" sz="1800" b="0" i="0" u="none" strike="noStrike" noProof="0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  <a:p>
                      <a:pPr marL="342900" marR="0" lvl="0" indent="-34290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Char char="•"/>
                      </a:pPr>
                      <a:r>
                        <a:rPr lang="en-US" sz="1800" b="0" i="0" u="none" strike="noStrike" noProof="0" dirty="0">
                          <a:solidFill>
                            <a:srgbClr val="1E1B4B"/>
                          </a:solidFill>
                          <a:latin typeface="Calibri"/>
                          <a:ea typeface="Calibri"/>
                          <a:cs typeface="Calibri"/>
                        </a:rPr>
                        <a:t>Develops your skills as an intelligent audience member</a:t>
                      </a:r>
                      <a:endParaRPr lang="en-US" sz="1800" b="0" i="0" u="none" strike="noStrike" noProof="0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  <a:p>
                      <a:pPr marL="0" marR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None/>
                      </a:pPr>
                      <a:r>
                        <a:rPr lang="en-US" sz="1800" b="0" i="0" u="none" strike="noStrike" noProof="0" dirty="0">
                          <a:solidFill>
                            <a:srgbClr val="1E1B4B"/>
                          </a:solidFill>
                          <a:latin typeface="Calibri"/>
                          <a:ea typeface="Calibri"/>
                          <a:cs typeface="Calibri"/>
                        </a:rPr>
                        <a:t>Examination sat in the summer term of Year 11</a:t>
                      </a:r>
                      <a:endParaRPr lang="en-GB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5485735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80321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5564"/>
    </mc:Choice>
    <mc:Fallback xmlns="">
      <p:transition spd="slow" advTm="125564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081C7C-B724-64B3-CA53-8B44449705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92E497B-028E-7679-7E35-1A1CF890C2E5}"/>
              </a:ext>
            </a:extLst>
          </p:cNvPr>
          <p:cNvSpPr/>
          <p:nvPr/>
        </p:nvSpPr>
        <p:spPr>
          <a:xfrm flipV="1">
            <a:off x="-16963" y="6242474"/>
            <a:ext cx="12208964" cy="61552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6D778484-20DE-8233-8287-DA9EEEC293B4}"/>
              </a:ext>
            </a:extLst>
          </p:cNvPr>
          <p:cNvSpPr txBox="1">
            <a:spLocks/>
          </p:cNvSpPr>
          <p:nvPr/>
        </p:nvSpPr>
        <p:spPr>
          <a:xfrm>
            <a:off x="810310" y="273448"/>
            <a:ext cx="11111494" cy="707859"/>
          </a:xfrm>
          <a:prstGeom prst="rect">
            <a:avLst/>
          </a:prstGeom>
        </p:spPr>
        <p:txBody>
          <a:bodyPr vert="horz" lIns="91440" tIns="45720" rIns="91440" bIns="45720" anchor="b">
            <a:normAutofit fontScale="92500" lnSpcReduction="10000"/>
          </a:bodyPr>
          <a:lstStyle>
            <a:lvl1pPr algn="l" rtl="0" eaLnBrk="1" latinLnBrk="0" hangingPunct="1">
              <a:spcBef>
                <a:spcPct val="0"/>
              </a:spcBef>
              <a:buNone/>
              <a:defRPr sz="42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en-US" sz="4800" b="1" dirty="0">
                <a:latin typeface="+mn-lt"/>
              </a:rPr>
              <a:t>Ready for GCSE Evening – Dance</a:t>
            </a:r>
            <a:endParaRPr lang="en-US" sz="3600" dirty="0">
              <a:latin typeface="Calibri Light"/>
              <a:ea typeface="Calibri Light"/>
              <a:cs typeface="Calibri Light"/>
            </a:endParaRPr>
          </a:p>
        </p:txBody>
      </p:sp>
      <p:graphicFrame>
        <p:nvGraphicFramePr>
          <p:cNvPr id="9" name="Content Placeholder 7">
            <a:extLst>
              <a:ext uri="{FF2B5EF4-FFF2-40B4-BE49-F238E27FC236}">
                <a16:creationId xmlns:a16="http://schemas.microsoft.com/office/drawing/2014/main" id="{80E42947-11B8-927A-3A79-BFB115A63787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2836818891"/>
              </p:ext>
            </p:extLst>
          </p:nvPr>
        </p:nvGraphicFramePr>
        <p:xfrm>
          <a:off x="139568" y="981257"/>
          <a:ext cx="10309349" cy="50743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245" name="Picture 244" descr="GCSE Dance 8236 | Specification | AQA">
            <a:extLst>
              <a:ext uri="{FF2B5EF4-FFF2-40B4-BE49-F238E27FC236}">
                <a16:creationId xmlns:a16="http://schemas.microsoft.com/office/drawing/2014/main" id="{6D4DBCEF-89C5-4DC3-B484-2966F9D2FD5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078686" y="978504"/>
            <a:ext cx="2985104" cy="1308704"/>
          </a:xfrm>
          <a:prstGeom prst="rect">
            <a:avLst/>
          </a:prstGeom>
        </p:spPr>
      </p:pic>
      <p:pic>
        <p:nvPicPr>
          <p:cNvPr id="246" name="Picture 245" descr="Dance GCSE - NVSDD">
            <a:extLst>
              <a:ext uri="{FF2B5EF4-FFF2-40B4-BE49-F238E27FC236}">
                <a16:creationId xmlns:a16="http://schemas.microsoft.com/office/drawing/2014/main" id="{2D5E8DD6-DC5B-5797-D2FA-3722E79AEAD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959522" y="2295600"/>
            <a:ext cx="2227338" cy="1867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0383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3772"/>
    </mc:Choice>
    <mc:Fallback xmlns="">
      <p:transition spd="slow" advTm="93772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F5B903-325B-9C8B-2F6B-3DFE91825C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FF0FB54-DC4A-F38B-9BA4-A66CE1D900C7}"/>
              </a:ext>
            </a:extLst>
          </p:cNvPr>
          <p:cNvSpPr/>
          <p:nvPr/>
        </p:nvSpPr>
        <p:spPr>
          <a:xfrm flipV="1">
            <a:off x="-16963" y="6242474"/>
            <a:ext cx="12208964" cy="61552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BBD32D51-ECE2-17F4-F6CC-7EB319DB54FC}"/>
              </a:ext>
            </a:extLst>
          </p:cNvPr>
          <p:cNvSpPr txBox="1">
            <a:spLocks/>
          </p:cNvSpPr>
          <p:nvPr/>
        </p:nvSpPr>
        <p:spPr>
          <a:xfrm>
            <a:off x="810310" y="273448"/>
            <a:ext cx="11111494" cy="707859"/>
          </a:xfrm>
          <a:prstGeom prst="rect">
            <a:avLst/>
          </a:prstGeom>
        </p:spPr>
        <p:txBody>
          <a:bodyPr vert="horz" lIns="91440" tIns="45720" rIns="91440" bIns="45720" anchor="b">
            <a:normAutofit fontScale="92500" lnSpcReduction="10000"/>
          </a:bodyPr>
          <a:lstStyle>
            <a:lvl1pPr algn="l" rtl="0" eaLnBrk="1" latinLnBrk="0" hangingPunct="1">
              <a:spcBef>
                <a:spcPct val="0"/>
              </a:spcBef>
              <a:buNone/>
              <a:defRPr sz="42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en-US" sz="4800" b="1" dirty="0">
                <a:latin typeface="+mn-lt"/>
              </a:rPr>
              <a:t>Ready for GCSE Evening – Dance</a:t>
            </a:r>
            <a:endParaRPr lang="en-US" sz="3600" dirty="0">
              <a:latin typeface="Calibri Light"/>
              <a:ea typeface="Calibri Light"/>
              <a:cs typeface="Calibri Light"/>
            </a:endParaRPr>
          </a:p>
        </p:txBody>
      </p:sp>
      <p:graphicFrame>
        <p:nvGraphicFramePr>
          <p:cNvPr id="1028" name="Content Placeholder 7">
            <a:extLst>
              <a:ext uri="{FF2B5EF4-FFF2-40B4-BE49-F238E27FC236}">
                <a16:creationId xmlns:a16="http://schemas.microsoft.com/office/drawing/2014/main" id="{FB6540A3-3254-A0B5-E7DB-FFFC2CA326EA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3046876864"/>
              </p:ext>
            </p:extLst>
          </p:nvPr>
        </p:nvGraphicFramePr>
        <p:xfrm>
          <a:off x="326475" y="981257"/>
          <a:ext cx="10208708" cy="50455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026" name="Picture 2" descr="Inspire the Future – Fullbrook School">
            <a:extLst>
              <a:ext uri="{FF2B5EF4-FFF2-40B4-BE49-F238E27FC236}">
                <a16:creationId xmlns:a16="http://schemas.microsoft.com/office/drawing/2014/main" id="{5C9323EF-3672-B47A-3376-52E9EA0BF8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50179" y="5510436"/>
            <a:ext cx="2173499" cy="1024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3110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5210"/>
    </mc:Choice>
    <mc:Fallback xmlns="">
      <p:transition spd="slow" advTm="11521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9F44A5-03B7-F997-4CCF-196BA39BB1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99CC4A6-5BD8-9081-E887-61C47FCF8DD8}"/>
              </a:ext>
            </a:extLst>
          </p:cNvPr>
          <p:cNvSpPr/>
          <p:nvPr/>
        </p:nvSpPr>
        <p:spPr>
          <a:xfrm flipV="1">
            <a:off x="-16963" y="6242474"/>
            <a:ext cx="12208964" cy="61552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0E792B88-D8D3-0D1C-1F65-5D681F18A447}"/>
              </a:ext>
            </a:extLst>
          </p:cNvPr>
          <p:cNvSpPr txBox="1">
            <a:spLocks/>
          </p:cNvSpPr>
          <p:nvPr/>
        </p:nvSpPr>
        <p:spPr>
          <a:xfrm>
            <a:off x="810310" y="273448"/>
            <a:ext cx="11111494" cy="707859"/>
          </a:xfrm>
          <a:prstGeom prst="rect">
            <a:avLst/>
          </a:prstGeom>
        </p:spPr>
        <p:txBody>
          <a:bodyPr vert="horz" lIns="91440" tIns="45720" rIns="91440" bIns="45720" anchor="b">
            <a:normAutofit fontScale="92500" lnSpcReduction="10000"/>
          </a:bodyPr>
          <a:lstStyle>
            <a:lvl1pPr algn="l" rtl="0" eaLnBrk="1" latinLnBrk="0" hangingPunct="1">
              <a:spcBef>
                <a:spcPct val="0"/>
              </a:spcBef>
              <a:buNone/>
              <a:defRPr sz="42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en-US" sz="4800" b="1" dirty="0">
                <a:latin typeface="+mn-lt"/>
              </a:rPr>
              <a:t>Ready for GCSE Evening – Dance</a:t>
            </a:r>
            <a:endParaRPr lang="en-US" sz="3600" dirty="0">
              <a:latin typeface="Calibri Light"/>
              <a:ea typeface="Calibri Light"/>
              <a:cs typeface="Calibri Light"/>
            </a:endParaRPr>
          </a:p>
        </p:txBody>
      </p:sp>
      <p:sp>
        <p:nvSpPr>
          <p:cNvPr id="7" name="Content Placeholder 7">
            <a:extLst>
              <a:ext uri="{FF2B5EF4-FFF2-40B4-BE49-F238E27FC236}">
                <a16:creationId xmlns:a16="http://schemas.microsoft.com/office/drawing/2014/main" id="{9AD979A6-D17D-C515-47A0-4076C19AEB4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12096" y="1311936"/>
            <a:ext cx="10424368" cy="3118992"/>
          </a:xfrm>
        </p:spPr>
        <p:txBody>
          <a:bodyPr vert="horz" lIns="121920" tIns="60960" rIns="121920" bIns="60960" anchor="t">
            <a:noAutofit/>
          </a:bodyPr>
          <a:lstStyle/>
          <a:p>
            <a:pPr marL="0" indent="0">
              <a:buNone/>
            </a:pPr>
            <a:r>
              <a:rPr lang="en-GB" b="1" dirty="0">
                <a:solidFill>
                  <a:srgbClr val="FC05BF"/>
                </a:solidFill>
              </a:rPr>
              <a:t>Resources and revision suggestions:</a:t>
            </a:r>
            <a:endParaRPr lang="en-GB" b="1" dirty="0">
              <a:solidFill>
                <a:srgbClr val="FC05BF"/>
              </a:solidFill>
              <a:ea typeface="Calibri"/>
              <a:cs typeface="Calibri"/>
            </a:endParaRPr>
          </a:p>
          <a:p>
            <a:pPr marL="0" indent="0">
              <a:buNone/>
            </a:pPr>
            <a:r>
              <a:rPr lang="en-GB" sz="2400" dirty="0">
                <a:ea typeface="Calibri" panose="020F0502020204030204"/>
                <a:cs typeface="Calibri" panose="020F0502020204030204"/>
              </a:rPr>
              <a:t> </a:t>
            </a:r>
            <a:endParaRPr lang="en-GB" sz="2400" dirty="0">
              <a:ea typeface="+mn-lt"/>
              <a:cs typeface="+mn-lt"/>
            </a:endParaRPr>
          </a:p>
          <a:p>
            <a:pPr marL="0" indent="0">
              <a:buNone/>
            </a:pPr>
            <a:endParaRPr lang="en-GB" sz="2400" dirty="0">
              <a:ea typeface="Calibri" panose="020F0502020204030204"/>
              <a:cs typeface="Calibri" panose="020F0502020204030204"/>
            </a:endParaRPr>
          </a:p>
          <a:p>
            <a:pPr marL="457200" indent="-457200">
              <a:buFont typeface="Calibri" panose="020B0604020202020204" pitchFamily="34" charset="0"/>
              <a:buChar char="-"/>
            </a:pPr>
            <a:r>
              <a:rPr lang="en-GB" sz="2400" dirty="0">
                <a:ea typeface="Calibri" panose="020F0502020204030204"/>
                <a:cs typeface="Calibri" panose="020F0502020204030204"/>
              </a:rPr>
              <a:t>The following websites for helpful revision tips:</a:t>
            </a:r>
          </a:p>
          <a:p>
            <a:pPr marL="0" indent="0">
              <a:buNone/>
            </a:pPr>
            <a:r>
              <a:rPr lang="en-GB" sz="2400" dirty="0">
                <a:ea typeface="Calibri" panose="020F0502020204030204"/>
                <a:cs typeface="Calibri" panose="020F0502020204030204"/>
                <a:hlinkClick r:id="rId3"/>
              </a:rPr>
              <a:t>www.aqa.org.uk</a:t>
            </a:r>
            <a:r>
              <a:rPr lang="en-GB" sz="2400" dirty="0">
                <a:ea typeface="Calibri" panose="020F0502020204030204"/>
                <a:cs typeface="Calibri" panose="020F0502020204030204"/>
              </a:rPr>
              <a:t> - specification, all criteria, revision and past papers</a:t>
            </a:r>
          </a:p>
          <a:p>
            <a:pPr marL="0" indent="0">
              <a:buNone/>
            </a:pPr>
            <a:r>
              <a:rPr lang="en-GB" sz="2400" dirty="0">
                <a:ea typeface="Calibri" panose="020F0502020204030204"/>
                <a:cs typeface="Calibri" panose="020F0502020204030204"/>
                <a:hlinkClick r:id="rId4"/>
              </a:rPr>
              <a:t>www.savemyexams.com</a:t>
            </a:r>
            <a:r>
              <a:rPr lang="en-GB" sz="2400" dirty="0">
                <a:ea typeface="Calibri" panose="020F0502020204030204"/>
                <a:cs typeface="Calibri" panose="020F0502020204030204"/>
              </a:rPr>
              <a:t> - past papers</a:t>
            </a:r>
          </a:p>
          <a:p>
            <a:pPr marL="0" indent="0">
              <a:buNone/>
            </a:pPr>
            <a:r>
              <a:rPr lang="en-GB" sz="2400" dirty="0">
                <a:ea typeface="Calibri" panose="020F0502020204030204"/>
                <a:cs typeface="Calibri" panose="020F0502020204030204"/>
                <a:hlinkClick r:id="rId5"/>
              </a:rPr>
              <a:t>www.artspool.co.uk</a:t>
            </a:r>
            <a:r>
              <a:rPr lang="en-GB" sz="2400" dirty="0">
                <a:ea typeface="Calibri" panose="020F0502020204030204"/>
                <a:cs typeface="Calibri" panose="020F0502020204030204"/>
              </a:rPr>
              <a:t> - support and resources</a:t>
            </a:r>
            <a:endParaRPr lang="en-GB"/>
          </a:p>
          <a:p>
            <a:pPr marL="0" indent="0">
              <a:buNone/>
            </a:pPr>
            <a:endParaRPr lang="en-GB" sz="2400" dirty="0">
              <a:ea typeface="Calibri" panose="020F0502020204030204"/>
              <a:cs typeface="Calibri" panose="020F0502020204030204"/>
            </a:endParaRPr>
          </a:p>
          <a:p>
            <a:pPr marL="0" indent="0">
              <a:buNone/>
            </a:pPr>
            <a:r>
              <a:rPr lang="en-GB" sz="2400" dirty="0">
                <a:ea typeface="Calibri" panose="020F0502020204030204"/>
                <a:cs typeface="Calibri" panose="020F0502020204030204"/>
              </a:rPr>
              <a:t>All workbooks printed in lessons will be handy revision resources</a:t>
            </a:r>
          </a:p>
          <a:p>
            <a:pPr marL="0" indent="0">
              <a:buNone/>
            </a:pPr>
            <a:endParaRPr lang="en-GB" sz="2400" dirty="0">
              <a:ea typeface="Calibri" panose="020F0502020204030204"/>
              <a:cs typeface="Calibri" panose="020F0502020204030204"/>
            </a:endParaRPr>
          </a:p>
          <a:p>
            <a:pPr>
              <a:buFont typeface="Calibri" panose="020B0604020202020204" pitchFamily="34" charset="0"/>
              <a:buChar char="-"/>
            </a:pPr>
            <a:endParaRPr lang="en-GB" sz="2400" dirty="0">
              <a:ea typeface="Calibri" panose="020F0502020204030204"/>
              <a:cs typeface="Calibri" panose="020F0502020204030204"/>
            </a:endParaRPr>
          </a:p>
          <a:p>
            <a:pPr marL="457200" indent="-457200">
              <a:buFont typeface="Calibri" panose="020B0604020202020204" pitchFamily="34" charset="0"/>
              <a:buChar char="-"/>
            </a:pPr>
            <a:endParaRPr lang="en-GB" sz="2400" dirty="0">
              <a:ea typeface="Calibri" panose="020F0502020204030204"/>
              <a:cs typeface="Calibri" panose="020F0502020204030204"/>
            </a:endParaRPr>
          </a:p>
        </p:txBody>
      </p:sp>
      <p:pic>
        <p:nvPicPr>
          <p:cNvPr id="1026" name="Picture 2" descr="Inspire the Future – Fullbrook School">
            <a:extLst>
              <a:ext uri="{FF2B5EF4-FFF2-40B4-BE49-F238E27FC236}">
                <a16:creationId xmlns:a16="http://schemas.microsoft.com/office/drawing/2014/main" id="{DAC8D2A4-CC43-F481-6C9F-24AA096825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42482" y="5050362"/>
            <a:ext cx="3409950" cy="1685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1692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9760"/>
    </mc:Choice>
    <mc:Fallback xmlns="">
      <p:transition spd="slow" advTm="49760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0651a5a3-1980-4e4f-9c23-fb801bd9ad5a">
      <UserInfo>
        <DisplayName>F6 tutors Members</DisplayName>
        <AccountId>1108</AccountId>
        <AccountType/>
      </UserInfo>
      <UserInfo>
        <DisplayName>S Evans</DisplayName>
        <AccountId>177</AccountId>
        <AccountType/>
      </UserInfo>
    </SharedWithUsers>
    <MediaLengthInSeconds xmlns="b8b13e78-ae97-49a6-a374-084cbace3462" xsi:nil="true"/>
    <TaxCatchAll xmlns="9d3c2fb4-f3be-4aab-af81-cf3055b019e3" xsi:nil="true"/>
    <lcf76f155ced4ddcb4097134ff3c332f xmlns="7473efd5-5963-4deb-abc4-7de1b595c5f7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29B152004282C409EA4E92DFDF4E684" ma:contentTypeVersion="4" ma:contentTypeDescription="Create a new document." ma:contentTypeScope="" ma:versionID="c1383d034e69030724325a209b78c896">
  <xsd:schema xmlns:xsd="http://www.w3.org/2001/XMLSchema" xmlns:xs="http://www.w3.org/2001/XMLSchema" xmlns:p="http://schemas.microsoft.com/office/2006/metadata/properties" xmlns:ns2="b8b13e78-ae97-49a6-a374-084cbace3462" xmlns:ns3="0651a5a3-1980-4e4f-9c23-fb801bd9ad5a" xmlns:ns4="7473efd5-5963-4deb-abc4-7de1b595c5f7" xmlns:ns5="9d3c2fb4-f3be-4aab-af81-cf3055b019e3" targetNamespace="http://schemas.microsoft.com/office/2006/metadata/properties" ma:root="true" ma:fieldsID="961ff2f10d10fa52349788521040318d" ns2:_="" ns3:_="" ns4:_="" ns5:_="">
    <xsd:import namespace="b8b13e78-ae97-49a6-a374-084cbace3462"/>
    <xsd:import namespace="0651a5a3-1980-4e4f-9c23-fb801bd9ad5a"/>
    <xsd:import namespace="7473efd5-5963-4deb-abc4-7de1b595c5f7"/>
    <xsd:import namespace="9d3c2fb4-f3be-4aab-af81-cf3055b019e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2:MediaLengthInSeconds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  <xsd:element ref="ns4:lcf76f155ced4ddcb4097134ff3c332f" minOccurs="0"/>
                <xsd:element ref="ns5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8b13e78-ae97-49a6-a374-084cbace346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MediaServiceObjectDetectorVersions" ma:index="2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651a5a3-1980-4e4f-9c23-fb801bd9ad5a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473efd5-5963-4deb-abc4-7de1b595c5f7" elementFormDefault="qualified">
    <xsd:import namespace="http://schemas.microsoft.com/office/2006/documentManagement/types"/>
    <xsd:import namespace="http://schemas.microsoft.com/office/infopath/2007/PartnerControls"/>
    <xsd:element name="lcf76f155ced4ddcb4097134ff3c332f" ma:index="25" nillable="true" ma:taxonomy="true" ma:internalName="lcf76f155ced4ddcb4097134ff3c332f" ma:taxonomyFieldName="MediaServiceImageTags" ma:displayName="Image Tags" ma:readOnly="false" ma:fieldId="{5cf76f15-5ced-4ddc-b409-7134ff3c332f}" ma:taxonomyMulti="true" ma:sspId="692d47d3-bcd8-4a78-bc1a-a7d2cf99994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d3c2fb4-f3be-4aab-af81-cf3055b019e3" elementFormDefault="qualified">
    <xsd:import namespace="http://schemas.microsoft.com/office/2006/documentManagement/types"/>
    <xsd:import namespace="http://schemas.microsoft.com/office/infopath/2007/PartnerControls"/>
    <xsd:element name="TaxCatchAll" ma:index="26" nillable="true" ma:displayName="Taxonomy Catch All Column" ma:hidden="true" ma:list="{4d3b4be8-f3e2-4cb1-91b1-9bf3caf71b5e}" ma:internalName="TaxCatchAll" ma:showField="CatchAllData" ma:web="9d3c2fb4-f3be-4aab-af81-cf3055b019e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C3AE5B3-3559-4B5B-A5E7-25A7F9315919}">
  <ds:schemaRefs>
    <ds:schemaRef ds:uri="http://schemas.microsoft.com/office/2006/metadata/properties"/>
    <ds:schemaRef ds:uri="http://purl.org/dc/terms/"/>
    <ds:schemaRef ds:uri="http://schemas.openxmlformats.org/package/2006/metadata/core-properties"/>
    <ds:schemaRef ds:uri="0651a5a3-1980-4e4f-9c23-fb801bd9ad5a"/>
    <ds:schemaRef ds:uri="http://purl.org/dc/dcmitype/"/>
    <ds:schemaRef ds:uri="http://purl.org/dc/elements/1.1/"/>
    <ds:schemaRef ds:uri="http://schemas.microsoft.com/office/2006/documentManagement/types"/>
    <ds:schemaRef ds:uri="http://schemas.microsoft.com/office/infopath/2007/PartnerControls"/>
    <ds:schemaRef ds:uri="b8b13e78-ae97-49a6-a374-084cbace3462"/>
    <ds:schemaRef ds:uri="http://www.w3.org/XML/1998/namespace"/>
    <ds:schemaRef ds:uri="9d3c2fb4-f3be-4aab-af81-cf3055b019e3"/>
    <ds:schemaRef ds:uri="7473efd5-5963-4deb-abc4-7de1b595c5f7"/>
  </ds:schemaRefs>
</ds:datastoreItem>
</file>

<file path=customXml/itemProps2.xml><?xml version="1.0" encoding="utf-8"?>
<ds:datastoreItem xmlns:ds="http://schemas.openxmlformats.org/officeDocument/2006/customXml" ds:itemID="{8E3FEEAF-7939-4B48-8FC7-E388FFB6446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8b13e78-ae97-49a6-a374-084cbace3462"/>
    <ds:schemaRef ds:uri="0651a5a3-1980-4e4f-9c23-fb801bd9ad5a"/>
    <ds:schemaRef ds:uri="7473efd5-5963-4deb-abc4-7de1b595c5f7"/>
    <ds:schemaRef ds:uri="9d3c2fb4-f3be-4aab-af81-cf3055b019e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FD9033FB-B3A3-4410-B266-BD70717AC54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1975</TotalTime>
  <Words>484</Words>
  <Application>Microsoft Office PowerPoint</Application>
  <PresentationFormat>Widescreen</PresentationFormat>
  <Paragraphs>55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Arial</vt:lpstr>
      <vt:lpstr>Calibri</vt:lpstr>
      <vt:lpstr>Calibri Light</vt:lpstr>
      <vt:lpstr>Office Theme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>RM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Study Skills</dc:title>
  <dc:creator>Holly Petters</dc:creator>
  <cp:lastModifiedBy>R Coward (RC1 )</cp:lastModifiedBy>
  <cp:revision>1216</cp:revision>
  <cp:lastPrinted>2025-01-27T16:03:22Z</cp:lastPrinted>
  <dcterms:created xsi:type="dcterms:W3CDTF">2019-11-20T10:12:42Z</dcterms:created>
  <dcterms:modified xsi:type="dcterms:W3CDTF">2026-09-09T10:14:06Z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0x010100929B152004282C409EA4E92DFDF4E684</vt:lpwstr>
  </property>
  <property fmtid="{D5CDD505-2E9C-101B-9397-08002B2CF9AE}" pid="3" name="Order">
    <vt:r8>725400</vt:r8>
  </property>
  <property fmtid="{D5CDD505-2E9C-101B-9397-08002B2CF9AE}" pid="4" name="ComplianceAssetId">
    <vt:lpwstr/>
  </property>
  <property fmtid="{D5CDD505-2E9C-101B-9397-08002B2CF9AE}" pid="5" name="_ExtendedDescription">
    <vt:lpwstr/>
  </property>
  <property fmtid="{D5CDD505-2E9C-101B-9397-08002B2CF9AE}" pid="6" name="TriggerFlowInfo">
    <vt:lpwstr/>
  </property>
  <property fmtid="{D5CDD505-2E9C-101B-9397-08002B2CF9AE}" pid="7" name="MediaServiceImageTags">
    <vt:lpwstr/>
  </property>
</Properties>
</file>