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48" r:id="rId5"/>
  </p:sldMasterIdLst>
  <p:notesMasterIdLst>
    <p:notesMasterId r:id="rId13"/>
  </p:notesMasterIdLst>
  <p:sldIdLst>
    <p:sldId id="275" r:id="rId6"/>
    <p:sldId id="290" r:id="rId7"/>
    <p:sldId id="292" r:id="rId8"/>
    <p:sldId id="289" r:id="rId9"/>
    <p:sldId id="286" r:id="rId10"/>
    <p:sldId id="287" r:id="rId11"/>
    <p:sldId id="288" r:id="rId12"/>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000000-0000-0000-0000-000000000000}" v="89" dt="2026-09-09T10:40:09.68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853" autoAdjust="0"/>
    <p:restoredTop sz="86436" autoAdjust="0"/>
  </p:normalViewPr>
  <p:slideViewPr>
    <p:cSldViewPr snapToGrid="0">
      <p:cViewPr varScale="1">
        <p:scale>
          <a:sx n="111" d="100"/>
          <a:sy n="111" d="100"/>
        </p:scale>
        <p:origin x="714" y="96"/>
      </p:cViewPr>
      <p:guideLst/>
    </p:cSldViewPr>
  </p:slideViewPr>
  <p:outlineViewPr>
    <p:cViewPr>
      <p:scale>
        <a:sx n="33" d="100"/>
        <a:sy n="33" d="100"/>
      </p:scale>
      <p:origin x="0" y="-7028"/>
    </p:cViewPr>
  </p:outlineViewPr>
  <p:notesTextViewPr>
    <p:cViewPr>
      <p:scale>
        <a:sx n="1" d="1"/>
        <a:sy n="1" d="1"/>
      </p:scale>
      <p:origin x="0" y="0"/>
    </p:cViewPr>
  </p:notesTextViewPr>
  <p:sorterViewPr>
    <p:cViewPr>
      <p:scale>
        <a:sx n="100" d="100"/>
        <a:sy n="100" d="100"/>
      </p:scale>
      <p:origin x="0" y="-128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viewProps" Target="viewProps.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8C6E7807-EE6F-4796-BBA8-0B199AB33A41}" type="datetimeFigureOut">
              <a:rPr lang="en-GB" smtClean="0"/>
              <a:t>09/09/2026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95377006-2D86-4270-AEC3-B1E3B64E4643}" type="slidenum">
              <a:rPr lang="en-GB" smtClean="0"/>
              <a:t>‹#›</a:t>
            </a:fld>
            <a:endParaRPr lang="en-GB"/>
          </a:p>
        </p:txBody>
      </p:sp>
    </p:spTree>
    <p:extLst>
      <p:ext uri="{BB962C8B-B14F-4D97-AF65-F5344CB8AC3E}">
        <p14:creationId xmlns:p14="http://schemas.microsoft.com/office/powerpoint/2010/main" val="36451122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5377006-2D86-4270-AEC3-B1E3B64E4643}" type="slidenum">
              <a:rPr lang="en-GB" smtClean="0"/>
              <a:t>1</a:t>
            </a:fld>
            <a:endParaRPr lang="en-GB"/>
          </a:p>
        </p:txBody>
      </p:sp>
    </p:spTree>
    <p:extLst>
      <p:ext uri="{BB962C8B-B14F-4D97-AF65-F5344CB8AC3E}">
        <p14:creationId xmlns:p14="http://schemas.microsoft.com/office/powerpoint/2010/main" val="34117883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5377006-2D86-4270-AEC3-B1E3B64E4643}" type="slidenum">
              <a:rPr lang="en-GB" smtClean="0"/>
              <a:t>2</a:t>
            </a:fld>
            <a:endParaRPr lang="en-GB"/>
          </a:p>
        </p:txBody>
      </p:sp>
    </p:spTree>
    <p:extLst>
      <p:ext uri="{BB962C8B-B14F-4D97-AF65-F5344CB8AC3E}">
        <p14:creationId xmlns:p14="http://schemas.microsoft.com/office/powerpoint/2010/main" val="1330883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5377006-2D86-4270-AEC3-B1E3B64E4643}" type="slidenum">
              <a:rPr lang="en-GB" smtClean="0"/>
              <a:t>3</a:t>
            </a:fld>
            <a:endParaRPr lang="en-GB"/>
          </a:p>
        </p:txBody>
      </p:sp>
    </p:spTree>
    <p:extLst>
      <p:ext uri="{BB962C8B-B14F-4D97-AF65-F5344CB8AC3E}">
        <p14:creationId xmlns:p14="http://schemas.microsoft.com/office/powerpoint/2010/main" val="33213211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5377006-2D86-4270-AEC3-B1E3B64E4643}" type="slidenum">
              <a:rPr lang="en-GB" smtClean="0"/>
              <a:t>4</a:t>
            </a:fld>
            <a:endParaRPr lang="en-GB"/>
          </a:p>
        </p:txBody>
      </p:sp>
    </p:spTree>
    <p:extLst>
      <p:ext uri="{BB962C8B-B14F-4D97-AF65-F5344CB8AC3E}">
        <p14:creationId xmlns:p14="http://schemas.microsoft.com/office/powerpoint/2010/main" val="35210810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5377006-2D86-4270-AEC3-B1E3B64E4643}" type="slidenum">
              <a:rPr lang="en-GB" smtClean="0"/>
              <a:t>5</a:t>
            </a:fld>
            <a:endParaRPr lang="en-GB"/>
          </a:p>
        </p:txBody>
      </p:sp>
    </p:spTree>
    <p:extLst>
      <p:ext uri="{BB962C8B-B14F-4D97-AF65-F5344CB8AC3E}">
        <p14:creationId xmlns:p14="http://schemas.microsoft.com/office/powerpoint/2010/main" val="11373412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5377006-2D86-4270-AEC3-B1E3B64E4643}" type="slidenum">
              <a:rPr lang="en-GB" smtClean="0"/>
              <a:t>6</a:t>
            </a:fld>
            <a:endParaRPr lang="en-GB"/>
          </a:p>
        </p:txBody>
      </p:sp>
    </p:spTree>
    <p:extLst>
      <p:ext uri="{BB962C8B-B14F-4D97-AF65-F5344CB8AC3E}">
        <p14:creationId xmlns:p14="http://schemas.microsoft.com/office/powerpoint/2010/main" val="3788416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5377006-2D86-4270-AEC3-B1E3B64E4643}" type="slidenum">
              <a:rPr lang="en-GB" smtClean="0"/>
              <a:t>7</a:t>
            </a:fld>
            <a:endParaRPr lang="en-GB"/>
          </a:p>
        </p:txBody>
      </p:sp>
    </p:spTree>
    <p:extLst>
      <p:ext uri="{BB962C8B-B14F-4D97-AF65-F5344CB8AC3E}">
        <p14:creationId xmlns:p14="http://schemas.microsoft.com/office/powerpoint/2010/main" val="23380715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5CF05E35-02C1-4821-9723-6AC6FB603008}" type="datetimeFigureOut">
              <a:rPr lang="en-GB" smtClean="0"/>
              <a:t>09/09/2026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0BDA5AC-1288-4E9A-B5E0-E1AF369B4684}" type="slidenum">
              <a:rPr lang="en-GB" smtClean="0"/>
              <a:t>‹#›</a:t>
            </a:fld>
            <a:endParaRPr lang="en-GB"/>
          </a:p>
        </p:txBody>
      </p:sp>
    </p:spTree>
    <p:extLst>
      <p:ext uri="{BB962C8B-B14F-4D97-AF65-F5344CB8AC3E}">
        <p14:creationId xmlns:p14="http://schemas.microsoft.com/office/powerpoint/2010/main" val="3198309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CF05E35-02C1-4821-9723-6AC6FB603008}" type="datetimeFigureOut">
              <a:rPr lang="en-GB" smtClean="0"/>
              <a:t>09/09/2026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0BDA5AC-1288-4E9A-B5E0-E1AF369B4684}" type="slidenum">
              <a:rPr lang="en-GB" smtClean="0"/>
              <a:t>‹#›</a:t>
            </a:fld>
            <a:endParaRPr lang="en-GB"/>
          </a:p>
        </p:txBody>
      </p:sp>
    </p:spTree>
    <p:extLst>
      <p:ext uri="{BB962C8B-B14F-4D97-AF65-F5344CB8AC3E}">
        <p14:creationId xmlns:p14="http://schemas.microsoft.com/office/powerpoint/2010/main" val="41134731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CF05E35-02C1-4821-9723-6AC6FB603008}" type="datetimeFigureOut">
              <a:rPr lang="en-GB" smtClean="0"/>
              <a:t>09/09/2026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0BDA5AC-1288-4E9A-B5E0-E1AF369B4684}" type="slidenum">
              <a:rPr lang="en-GB" smtClean="0"/>
              <a:t>‹#›</a:t>
            </a:fld>
            <a:endParaRPr lang="en-GB"/>
          </a:p>
        </p:txBody>
      </p:sp>
    </p:spTree>
    <p:extLst>
      <p:ext uri="{BB962C8B-B14F-4D97-AF65-F5344CB8AC3E}">
        <p14:creationId xmlns:p14="http://schemas.microsoft.com/office/powerpoint/2010/main" val="33152744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p>
            <a:r>
              <a:rPr lang="en-US"/>
              <a:t>Click to edit Master title style</a:t>
            </a:r>
          </a:p>
        </p:txBody>
      </p:sp>
      <p:sp>
        <p:nvSpPr>
          <p:cNvPr id="3" name="Rectangle 2"/>
          <p:cNvSpPr>
            <a:spLocks noGrp="1"/>
          </p:cNvSpPr>
          <p:nvPr>
            <p:ph type="dt" sz="half" idx="10"/>
          </p:nvPr>
        </p:nvSpPr>
        <p:spPr/>
        <p:txBody>
          <a:bodyPr/>
          <a:lstStyle/>
          <a:p>
            <a:fld id="{E4606EA6-EFEA-4C30-9264-4F9291A5780D}" type="datetime1">
              <a:rPr lang="en-US" smtClean="0"/>
              <a:pPr/>
              <a:t>9/9/2026</a:t>
            </a:fld>
            <a:endParaRPr lang="en-US"/>
          </a:p>
        </p:txBody>
      </p:sp>
      <p:sp>
        <p:nvSpPr>
          <p:cNvPr id="4" name="Rectangle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0" y="1498010"/>
            <a:ext cx="711200" cy="244476"/>
          </a:xfrm>
          <a:prstGeom prst="rect">
            <a:avLst/>
          </a:prstGeom>
        </p:spPr>
        <p:txBody>
          <a:bodyPr/>
          <a:lstStyle/>
          <a:p>
            <a:pPr algn="ctr"/>
            <a:fld id="{8F82E0A0-C266-4798-8C8F-B9F91E9DA37E}" type="slidenum">
              <a:rPr lang="en-US" sz="1867" b="1" smtClean="0">
                <a:solidFill>
                  <a:srgbClr val="FFFFFF"/>
                </a:solidFill>
              </a:rPr>
              <a:pPr algn="ctr"/>
              <a:t>‹#›</a:t>
            </a:fld>
            <a:endParaRPr lang="en-US"/>
          </a:p>
        </p:txBody>
      </p:sp>
      <p:sp>
        <p:nvSpPr>
          <p:cNvPr id="7" name="Rectangle 6"/>
          <p:cNvSpPr>
            <a:spLocks noGrp="1"/>
          </p:cNvSpPr>
          <p:nvPr>
            <p:ph sz="quarter" idx="13"/>
          </p:nvPr>
        </p:nvSpPr>
        <p:spPr>
          <a:xfrm>
            <a:off x="812800" y="1803400"/>
            <a:ext cx="10871200" cy="4368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102520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103A358-DFC3-4067-AD1A-A72D12C25F21}" type="datetimeFigureOut">
              <a:rPr lang="en-GB" smtClean="0"/>
              <a:t>09/09/2026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F4299AE-3276-433F-B4F3-615014CA4798}" type="slidenum">
              <a:rPr lang="en-GB" smtClean="0"/>
              <a:t>‹#›</a:t>
            </a:fld>
            <a:endParaRPr lang="en-GB"/>
          </a:p>
        </p:txBody>
      </p:sp>
    </p:spTree>
    <p:extLst>
      <p:ext uri="{BB962C8B-B14F-4D97-AF65-F5344CB8AC3E}">
        <p14:creationId xmlns:p14="http://schemas.microsoft.com/office/powerpoint/2010/main" val="36913927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103A358-DFC3-4067-AD1A-A72D12C25F21}" type="datetimeFigureOut">
              <a:rPr lang="en-GB" smtClean="0"/>
              <a:t>09/09/2026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F4299AE-3276-433F-B4F3-615014CA4798}" type="slidenum">
              <a:rPr lang="en-GB" smtClean="0"/>
              <a:t>‹#›</a:t>
            </a:fld>
            <a:endParaRPr lang="en-GB"/>
          </a:p>
        </p:txBody>
      </p:sp>
    </p:spTree>
    <p:extLst>
      <p:ext uri="{BB962C8B-B14F-4D97-AF65-F5344CB8AC3E}">
        <p14:creationId xmlns:p14="http://schemas.microsoft.com/office/powerpoint/2010/main" val="25349926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103A358-DFC3-4067-AD1A-A72D12C25F21}" type="datetimeFigureOut">
              <a:rPr lang="en-GB" smtClean="0"/>
              <a:t>09/09/2026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F4299AE-3276-433F-B4F3-615014CA4798}" type="slidenum">
              <a:rPr lang="en-GB" smtClean="0"/>
              <a:t>‹#›</a:t>
            </a:fld>
            <a:endParaRPr lang="en-GB"/>
          </a:p>
        </p:txBody>
      </p:sp>
    </p:spTree>
    <p:extLst>
      <p:ext uri="{BB962C8B-B14F-4D97-AF65-F5344CB8AC3E}">
        <p14:creationId xmlns:p14="http://schemas.microsoft.com/office/powerpoint/2010/main" val="37433861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103A358-DFC3-4067-AD1A-A72D12C25F21}" type="datetimeFigureOut">
              <a:rPr lang="en-GB" smtClean="0"/>
              <a:t>09/09/2026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F4299AE-3276-433F-B4F3-615014CA4798}" type="slidenum">
              <a:rPr lang="en-GB" smtClean="0"/>
              <a:t>‹#›</a:t>
            </a:fld>
            <a:endParaRPr lang="en-GB"/>
          </a:p>
        </p:txBody>
      </p:sp>
    </p:spTree>
    <p:extLst>
      <p:ext uri="{BB962C8B-B14F-4D97-AF65-F5344CB8AC3E}">
        <p14:creationId xmlns:p14="http://schemas.microsoft.com/office/powerpoint/2010/main" val="36519901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103A358-DFC3-4067-AD1A-A72D12C25F21}" type="datetimeFigureOut">
              <a:rPr lang="en-GB" smtClean="0"/>
              <a:t>09/09/2026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F4299AE-3276-433F-B4F3-615014CA4798}" type="slidenum">
              <a:rPr lang="en-GB" smtClean="0"/>
              <a:t>‹#›</a:t>
            </a:fld>
            <a:endParaRPr lang="en-GB"/>
          </a:p>
        </p:txBody>
      </p:sp>
    </p:spTree>
    <p:extLst>
      <p:ext uri="{BB962C8B-B14F-4D97-AF65-F5344CB8AC3E}">
        <p14:creationId xmlns:p14="http://schemas.microsoft.com/office/powerpoint/2010/main" val="11414599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103A358-DFC3-4067-AD1A-A72D12C25F21}" type="datetimeFigureOut">
              <a:rPr lang="en-GB" smtClean="0"/>
              <a:t>09/09/2026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F4299AE-3276-433F-B4F3-615014CA4798}" type="slidenum">
              <a:rPr lang="en-GB" smtClean="0"/>
              <a:t>‹#›</a:t>
            </a:fld>
            <a:endParaRPr lang="en-GB"/>
          </a:p>
        </p:txBody>
      </p:sp>
    </p:spTree>
    <p:extLst>
      <p:ext uri="{BB962C8B-B14F-4D97-AF65-F5344CB8AC3E}">
        <p14:creationId xmlns:p14="http://schemas.microsoft.com/office/powerpoint/2010/main" val="19179085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03A358-DFC3-4067-AD1A-A72D12C25F21}" type="datetimeFigureOut">
              <a:rPr lang="en-GB" smtClean="0"/>
              <a:t>09/09/2026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F4299AE-3276-433F-B4F3-615014CA4798}" type="slidenum">
              <a:rPr lang="en-GB" smtClean="0"/>
              <a:t>‹#›</a:t>
            </a:fld>
            <a:endParaRPr lang="en-GB"/>
          </a:p>
        </p:txBody>
      </p:sp>
    </p:spTree>
    <p:extLst>
      <p:ext uri="{BB962C8B-B14F-4D97-AF65-F5344CB8AC3E}">
        <p14:creationId xmlns:p14="http://schemas.microsoft.com/office/powerpoint/2010/main" val="30592883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CF05E35-02C1-4821-9723-6AC6FB603008}" type="datetimeFigureOut">
              <a:rPr lang="en-GB" smtClean="0"/>
              <a:t>09/09/2026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0BDA5AC-1288-4E9A-B5E0-E1AF369B4684}" type="slidenum">
              <a:rPr lang="en-GB" smtClean="0"/>
              <a:t>‹#›</a:t>
            </a:fld>
            <a:endParaRPr lang="en-GB"/>
          </a:p>
        </p:txBody>
      </p:sp>
    </p:spTree>
    <p:extLst>
      <p:ext uri="{BB962C8B-B14F-4D97-AF65-F5344CB8AC3E}">
        <p14:creationId xmlns:p14="http://schemas.microsoft.com/office/powerpoint/2010/main" val="39309534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103A358-DFC3-4067-AD1A-A72D12C25F21}" type="datetimeFigureOut">
              <a:rPr lang="en-GB" smtClean="0"/>
              <a:t>09/09/2026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F4299AE-3276-433F-B4F3-615014CA4798}" type="slidenum">
              <a:rPr lang="en-GB" smtClean="0"/>
              <a:t>‹#›</a:t>
            </a:fld>
            <a:endParaRPr lang="en-GB"/>
          </a:p>
        </p:txBody>
      </p:sp>
    </p:spTree>
    <p:extLst>
      <p:ext uri="{BB962C8B-B14F-4D97-AF65-F5344CB8AC3E}">
        <p14:creationId xmlns:p14="http://schemas.microsoft.com/office/powerpoint/2010/main" val="22536974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GB"/>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103A358-DFC3-4067-AD1A-A72D12C25F21}" type="datetimeFigureOut">
              <a:rPr lang="en-GB" smtClean="0"/>
              <a:t>09/09/2026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F4299AE-3276-433F-B4F3-615014CA4798}" type="slidenum">
              <a:rPr lang="en-GB" smtClean="0"/>
              <a:t>‹#›</a:t>
            </a:fld>
            <a:endParaRPr lang="en-GB"/>
          </a:p>
        </p:txBody>
      </p:sp>
    </p:spTree>
    <p:extLst>
      <p:ext uri="{BB962C8B-B14F-4D97-AF65-F5344CB8AC3E}">
        <p14:creationId xmlns:p14="http://schemas.microsoft.com/office/powerpoint/2010/main" val="20390606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103A358-DFC3-4067-AD1A-A72D12C25F21}" type="datetimeFigureOut">
              <a:rPr lang="en-GB" smtClean="0"/>
              <a:t>09/09/2026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F4299AE-3276-433F-B4F3-615014CA4798}" type="slidenum">
              <a:rPr lang="en-GB" smtClean="0"/>
              <a:t>‹#›</a:t>
            </a:fld>
            <a:endParaRPr lang="en-GB"/>
          </a:p>
        </p:txBody>
      </p:sp>
    </p:spTree>
    <p:extLst>
      <p:ext uri="{BB962C8B-B14F-4D97-AF65-F5344CB8AC3E}">
        <p14:creationId xmlns:p14="http://schemas.microsoft.com/office/powerpoint/2010/main" val="21814362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103A358-DFC3-4067-AD1A-A72D12C25F21}" type="datetimeFigureOut">
              <a:rPr lang="en-GB" smtClean="0"/>
              <a:t>09/09/2026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F4299AE-3276-433F-B4F3-615014CA4798}" type="slidenum">
              <a:rPr lang="en-GB" smtClean="0"/>
              <a:t>‹#›</a:t>
            </a:fld>
            <a:endParaRPr lang="en-GB"/>
          </a:p>
        </p:txBody>
      </p:sp>
    </p:spTree>
    <p:extLst>
      <p:ext uri="{BB962C8B-B14F-4D97-AF65-F5344CB8AC3E}">
        <p14:creationId xmlns:p14="http://schemas.microsoft.com/office/powerpoint/2010/main" val="41049444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F05E35-02C1-4821-9723-6AC6FB603008}" type="datetimeFigureOut">
              <a:rPr lang="en-GB" smtClean="0"/>
              <a:t>09/09/2026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0BDA5AC-1288-4E9A-B5E0-E1AF369B4684}" type="slidenum">
              <a:rPr lang="en-GB" smtClean="0"/>
              <a:t>‹#›</a:t>
            </a:fld>
            <a:endParaRPr lang="en-GB"/>
          </a:p>
        </p:txBody>
      </p:sp>
    </p:spTree>
    <p:extLst>
      <p:ext uri="{BB962C8B-B14F-4D97-AF65-F5344CB8AC3E}">
        <p14:creationId xmlns:p14="http://schemas.microsoft.com/office/powerpoint/2010/main" val="38488473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5CF05E35-02C1-4821-9723-6AC6FB603008}" type="datetimeFigureOut">
              <a:rPr lang="en-GB" smtClean="0"/>
              <a:t>09/09/2026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0BDA5AC-1288-4E9A-B5E0-E1AF369B4684}" type="slidenum">
              <a:rPr lang="en-GB" smtClean="0"/>
              <a:t>‹#›</a:t>
            </a:fld>
            <a:endParaRPr lang="en-GB"/>
          </a:p>
        </p:txBody>
      </p:sp>
    </p:spTree>
    <p:extLst>
      <p:ext uri="{BB962C8B-B14F-4D97-AF65-F5344CB8AC3E}">
        <p14:creationId xmlns:p14="http://schemas.microsoft.com/office/powerpoint/2010/main" val="19823601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5CF05E35-02C1-4821-9723-6AC6FB603008}" type="datetimeFigureOut">
              <a:rPr lang="en-GB" smtClean="0"/>
              <a:t>09/09/2026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0BDA5AC-1288-4E9A-B5E0-E1AF369B4684}" type="slidenum">
              <a:rPr lang="en-GB" smtClean="0"/>
              <a:t>‹#›</a:t>
            </a:fld>
            <a:endParaRPr lang="en-GB"/>
          </a:p>
        </p:txBody>
      </p:sp>
    </p:spTree>
    <p:extLst>
      <p:ext uri="{BB962C8B-B14F-4D97-AF65-F5344CB8AC3E}">
        <p14:creationId xmlns:p14="http://schemas.microsoft.com/office/powerpoint/2010/main" val="40472759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CF05E35-02C1-4821-9723-6AC6FB603008}" type="datetimeFigureOut">
              <a:rPr lang="en-GB" smtClean="0"/>
              <a:t>09/09/2026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0BDA5AC-1288-4E9A-B5E0-E1AF369B4684}" type="slidenum">
              <a:rPr lang="en-GB" smtClean="0"/>
              <a:t>‹#›</a:t>
            </a:fld>
            <a:endParaRPr lang="en-GB"/>
          </a:p>
        </p:txBody>
      </p:sp>
    </p:spTree>
    <p:extLst>
      <p:ext uri="{BB962C8B-B14F-4D97-AF65-F5344CB8AC3E}">
        <p14:creationId xmlns:p14="http://schemas.microsoft.com/office/powerpoint/2010/main" val="39880103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F05E35-02C1-4821-9723-6AC6FB603008}" type="datetimeFigureOut">
              <a:rPr lang="en-GB" smtClean="0"/>
              <a:t>09/09/2026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0BDA5AC-1288-4E9A-B5E0-E1AF369B4684}" type="slidenum">
              <a:rPr lang="en-GB" smtClean="0"/>
              <a:t>‹#›</a:t>
            </a:fld>
            <a:endParaRPr lang="en-GB"/>
          </a:p>
        </p:txBody>
      </p:sp>
    </p:spTree>
    <p:extLst>
      <p:ext uri="{BB962C8B-B14F-4D97-AF65-F5344CB8AC3E}">
        <p14:creationId xmlns:p14="http://schemas.microsoft.com/office/powerpoint/2010/main" val="7800283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CF05E35-02C1-4821-9723-6AC6FB603008}" type="datetimeFigureOut">
              <a:rPr lang="en-GB" smtClean="0"/>
              <a:t>09/09/2026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0BDA5AC-1288-4E9A-B5E0-E1AF369B4684}" type="slidenum">
              <a:rPr lang="en-GB" smtClean="0"/>
              <a:t>‹#›</a:t>
            </a:fld>
            <a:endParaRPr lang="en-GB"/>
          </a:p>
        </p:txBody>
      </p:sp>
    </p:spTree>
    <p:extLst>
      <p:ext uri="{BB962C8B-B14F-4D97-AF65-F5344CB8AC3E}">
        <p14:creationId xmlns:p14="http://schemas.microsoft.com/office/powerpoint/2010/main" val="32834178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CF05E35-02C1-4821-9723-6AC6FB603008}" type="datetimeFigureOut">
              <a:rPr lang="en-GB" smtClean="0"/>
              <a:t>09/09/2026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0BDA5AC-1288-4E9A-B5E0-E1AF369B4684}" type="slidenum">
              <a:rPr lang="en-GB" smtClean="0"/>
              <a:t>‹#›</a:t>
            </a:fld>
            <a:endParaRPr lang="en-GB"/>
          </a:p>
        </p:txBody>
      </p:sp>
    </p:spTree>
    <p:extLst>
      <p:ext uri="{BB962C8B-B14F-4D97-AF65-F5344CB8AC3E}">
        <p14:creationId xmlns:p14="http://schemas.microsoft.com/office/powerpoint/2010/main" val="42074949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F05E35-02C1-4821-9723-6AC6FB603008}" type="datetimeFigureOut">
              <a:rPr lang="en-GB" smtClean="0"/>
              <a:t>09/09/2026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BDA5AC-1288-4E9A-B5E0-E1AF369B4684}" type="slidenum">
              <a:rPr lang="en-GB" smtClean="0"/>
              <a:t>‹#›</a:t>
            </a:fld>
            <a:endParaRPr lang="en-GB"/>
          </a:p>
        </p:txBody>
      </p:sp>
    </p:spTree>
    <p:extLst>
      <p:ext uri="{BB962C8B-B14F-4D97-AF65-F5344CB8AC3E}">
        <p14:creationId xmlns:p14="http://schemas.microsoft.com/office/powerpoint/2010/main" val="2603361256"/>
      </p:ext>
    </p:extLst>
  </p:cSld>
  <p:clrMap bg1="lt1" tx1="dk1" bg2="lt2" tx2="dk2" accent1="accent1" accent2="accent2" accent3="accent3" accent4="accent4" accent5="accent5" accent6="accent6" hlink="hlink" folHlink="folHlink"/>
  <p:sldLayoutIdLst>
    <p:sldLayoutId id="2147483661" r:id="rId1"/>
    <p:sldLayoutId id="2147483673" r:id="rId2"/>
    <p:sldLayoutId id="2147483663" r:id="rId3"/>
    <p:sldLayoutId id="2147483664" r:id="rId4"/>
    <p:sldLayoutId id="2147483665" r:id="rId5"/>
    <p:sldLayoutId id="2147483666" r:id="rId6"/>
    <p:sldLayoutId id="2147483667" r:id="rId7"/>
    <p:sldLayoutId id="2147483668" r:id="rId8"/>
    <p:sldLayoutId id="2147483669" r:id="rId9"/>
    <p:sldLayoutId id="2147483662" r:id="rId10"/>
    <p:sldLayoutId id="2147483670" r:id="rId11"/>
    <p:sldLayoutId id="214748368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03A358-DFC3-4067-AD1A-A72D12C25F21}" type="datetimeFigureOut">
              <a:rPr lang="en-GB" smtClean="0"/>
              <a:t>09/09/2026</a:t>
            </a:fld>
            <a:endParaRPr lang="en-GB"/>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4299AE-3276-433F-B4F3-615014CA4798}" type="slidenum">
              <a:rPr lang="en-GB" smtClean="0"/>
              <a:t>‹#›</a:t>
            </a:fld>
            <a:endParaRPr lang="en-GB"/>
          </a:p>
        </p:txBody>
      </p:sp>
    </p:spTree>
    <p:extLst>
      <p:ext uri="{BB962C8B-B14F-4D97-AF65-F5344CB8AC3E}">
        <p14:creationId xmlns:p14="http://schemas.microsoft.com/office/powerpoint/2010/main" val="39672455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3.png"/><Relationship Id="rId7" Type="http://schemas.microsoft.com/office/2007/relationships/hdphoto" Target="../media/hdphoto2.wdp"/><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1.png"/><Relationship Id="rId4" Type="http://schemas.microsoft.com/office/2007/relationships/hdphoto" Target="../media/hdphoto1.wdp"/><Relationship Id="rId9" Type="http://schemas.microsoft.com/office/2007/relationships/hdphoto" Target="../media/hdphoto3.wdp"/></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microsoft.com/office/2007/relationships/hdphoto" Target="../media/hdphoto4.wdp"/><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7" Type="http://schemas.microsoft.com/office/2007/relationships/hdphoto" Target="../media/hdphoto6.wdp"/><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8.png"/><Relationship Id="rId5" Type="http://schemas.microsoft.com/office/2007/relationships/hdphoto" Target="../media/hdphoto5.wdp"/><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10.jpeg"/><Relationship Id="rId5" Type="http://schemas.microsoft.com/office/2007/relationships/hdphoto" Target="../media/hdphoto7.wdp"/><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hyperlink" Target="https://artsandculture.google.com/" TargetMode="External"/><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1.png"/><Relationship Id="rId5" Type="http://schemas.openxmlformats.org/officeDocument/2006/relationships/image" Target="../media/image12.jpe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1.png"/><Relationship Id="rId7" Type="http://schemas.openxmlformats.org/officeDocument/2006/relationships/hyperlink" Target="https://www.lensculture.com/" TargetMode="External"/><Relationship Id="rId12"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hyperlink" Target="https://www.icp.org/" TargetMode="External"/><Relationship Id="rId11" Type="http://schemas.openxmlformats.org/officeDocument/2006/relationships/image" Target="../media/image16.jpeg"/><Relationship Id="rId5" Type="http://schemas.openxmlformats.org/officeDocument/2006/relationships/hyperlink" Target="https://thephotographersgallery.org.uk/" TargetMode="External"/><Relationship Id="rId10" Type="http://schemas.openxmlformats.org/officeDocument/2006/relationships/image" Target="../media/image15.jpeg"/><Relationship Id="rId4" Type="http://schemas.openxmlformats.org/officeDocument/2006/relationships/hyperlink" Target="https://www.magnumphotos.com/" TargetMode="External"/><Relationship Id="rId9"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3D2AD7-6B1F-E720-3979-3DBCB1852E1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E0A6400-1D84-7200-8E53-9F2A1B6AA2D9}"/>
              </a:ext>
            </a:extLst>
          </p:cNvPr>
          <p:cNvSpPr/>
          <p:nvPr/>
        </p:nvSpPr>
        <p:spPr>
          <a:xfrm flipV="1">
            <a:off x="-16963" y="6242474"/>
            <a:ext cx="12208964" cy="61552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a:p>
        </p:txBody>
      </p:sp>
      <p:sp>
        <p:nvSpPr>
          <p:cNvPr id="5" name="Title 1">
            <a:extLst>
              <a:ext uri="{FF2B5EF4-FFF2-40B4-BE49-F238E27FC236}">
                <a16:creationId xmlns:a16="http://schemas.microsoft.com/office/drawing/2014/main" id="{65F5E484-C501-F714-C076-DA4294F7FBF7}"/>
              </a:ext>
            </a:extLst>
          </p:cNvPr>
          <p:cNvSpPr txBox="1">
            <a:spLocks/>
          </p:cNvSpPr>
          <p:nvPr/>
        </p:nvSpPr>
        <p:spPr>
          <a:xfrm>
            <a:off x="810310" y="273448"/>
            <a:ext cx="11111494" cy="707859"/>
          </a:xfrm>
          <a:prstGeom prst="rect">
            <a:avLst/>
          </a:prstGeom>
        </p:spPr>
        <p:txBody>
          <a:bodyPr vert="horz" lIns="91440" tIns="45720" rIns="91440" bIns="45720" anchor="b">
            <a:normAutofit fontScale="92500" lnSpcReduction="10000"/>
          </a:bodyPr>
          <a:lstStyle>
            <a:lvl1pPr algn="l" rtl="0" eaLnBrk="1" latinLnBrk="0" hangingPunct="1">
              <a:spcBef>
                <a:spcPct val="0"/>
              </a:spcBef>
              <a:buNone/>
              <a:defRPr sz="4200" kern="1200">
                <a:solidFill>
                  <a:schemeClr val="tx2"/>
                </a:solidFill>
                <a:latin typeface="+mj-lt"/>
                <a:ea typeface="+mj-ea"/>
                <a:cs typeface="+mj-cs"/>
              </a:defRPr>
            </a:lvl1pPr>
            <a:extLst/>
          </a:lstStyle>
          <a:p>
            <a:r>
              <a:rPr lang="en-US" sz="4800" b="1" dirty="0">
                <a:latin typeface="+mn-lt"/>
              </a:rPr>
              <a:t>Ready for GCSE Evening – Art, Craft and Design</a:t>
            </a:r>
            <a:endParaRPr lang="en-US" sz="3600" dirty="0"/>
          </a:p>
        </p:txBody>
      </p:sp>
      <p:sp>
        <p:nvSpPr>
          <p:cNvPr id="7" name="Content Placeholder 7">
            <a:extLst>
              <a:ext uri="{FF2B5EF4-FFF2-40B4-BE49-F238E27FC236}">
                <a16:creationId xmlns:a16="http://schemas.microsoft.com/office/drawing/2014/main" id="{34C3139F-AF1C-4CC3-8C97-16532131CB89}"/>
              </a:ext>
            </a:extLst>
          </p:cNvPr>
          <p:cNvSpPr>
            <a:spLocks noGrp="1"/>
          </p:cNvSpPr>
          <p:nvPr>
            <p:ph sz="quarter" idx="13"/>
          </p:nvPr>
        </p:nvSpPr>
        <p:spPr>
          <a:xfrm>
            <a:off x="463760" y="1444712"/>
            <a:ext cx="11804594" cy="4703234"/>
          </a:xfrm>
        </p:spPr>
        <p:txBody>
          <a:bodyPr vert="horz" lIns="121920" tIns="60960" rIns="121920" bIns="60960" anchor="t">
            <a:noAutofit/>
          </a:bodyPr>
          <a:lstStyle/>
          <a:p>
            <a:pPr marL="0" indent="0">
              <a:buNone/>
            </a:pPr>
            <a:r>
              <a:rPr lang="en-GB" b="1" dirty="0">
                <a:latin typeface="Century Gothic"/>
              </a:rPr>
              <a:t>Subject Lead Name: </a:t>
            </a:r>
            <a:r>
              <a:rPr lang="en-GB" b="1" dirty="0">
                <a:solidFill>
                  <a:schemeClr val="accent1">
                    <a:lumMod val="75000"/>
                  </a:schemeClr>
                </a:solidFill>
                <a:latin typeface="Century Gothic"/>
              </a:rPr>
              <a:t>Mrs Corrigan</a:t>
            </a:r>
            <a:endParaRPr lang="en-GB" b="1" dirty="0">
              <a:solidFill>
                <a:schemeClr val="accent1">
                  <a:lumMod val="75000"/>
                </a:schemeClr>
              </a:solidFill>
              <a:latin typeface="Century Gothic" panose="020B0502020202020204" pitchFamily="34" charset="0"/>
            </a:endParaRPr>
          </a:p>
          <a:p>
            <a:pPr marL="0" indent="0">
              <a:buNone/>
            </a:pPr>
            <a:endParaRPr lang="en-GB" dirty="0"/>
          </a:p>
          <a:p>
            <a:pPr marL="0" indent="0">
              <a:buNone/>
            </a:pPr>
            <a:endParaRPr lang="en-GB" dirty="0"/>
          </a:p>
          <a:p>
            <a:pPr marL="0" indent="0">
              <a:buNone/>
            </a:pPr>
            <a:endParaRPr lang="en-GB" dirty="0"/>
          </a:p>
          <a:p>
            <a:pPr marL="514350" indent="-514350">
              <a:buFont typeface="+mj-lt"/>
              <a:buAutoNum type="arabicPeriod"/>
            </a:pPr>
            <a:endParaRPr lang="en-GB" dirty="0">
              <a:ea typeface="Calibri" panose="020F0502020204030204"/>
              <a:cs typeface="Calibri" panose="020F0502020204030204"/>
            </a:endParaRPr>
          </a:p>
        </p:txBody>
      </p:sp>
      <p:pic>
        <p:nvPicPr>
          <p:cNvPr id="1026" name="Picture 2" descr="Inspire the Future – Fullbrook School">
            <a:extLst>
              <a:ext uri="{FF2B5EF4-FFF2-40B4-BE49-F238E27FC236}">
                <a16:creationId xmlns:a16="http://schemas.microsoft.com/office/drawing/2014/main" id="{297B7B0D-80EB-477A-922A-20D0914913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42482" y="5050362"/>
            <a:ext cx="3409950" cy="168592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B06F73B-979A-48B9-8FDB-6899B1193298}"/>
              </a:ext>
            </a:extLst>
          </p:cNvPr>
          <p:cNvSpPr txBox="1"/>
          <p:nvPr/>
        </p:nvSpPr>
        <p:spPr>
          <a:xfrm>
            <a:off x="521520" y="2252871"/>
            <a:ext cx="5255006" cy="892552"/>
          </a:xfrm>
          <a:prstGeom prst="rect">
            <a:avLst/>
          </a:prstGeom>
          <a:solidFill>
            <a:schemeClr val="bg1"/>
          </a:solidFill>
          <a:ln>
            <a:solidFill>
              <a:schemeClr val="accent1"/>
            </a:solidFill>
          </a:ln>
        </p:spPr>
        <p:txBody>
          <a:bodyPr wrap="square" rtlCol="0">
            <a:spAutoFit/>
          </a:bodyPr>
          <a:lstStyle/>
          <a:p>
            <a:r>
              <a:rPr lang="en-GB" sz="2800" b="1" dirty="0">
                <a:solidFill>
                  <a:schemeClr val="accent1">
                    <a:lumMod val="75000"/>
                  </a:schemeClr>
                </a:solidFill>
                <a:latin typeface="Century Gothic" panose="020B0502020202020204" pitchFamily="34" charset="0"/>
                <a:cs typeface="Calibri" panose="020F0502020204030204" pitchFamily="34" charset="0"/>
              </a:rPr>
              <a:t>Portfolio: (Coursework)</a:t>
            </a:r>
          </a:p>
          <a:p>
            <a:r>
              <a:rPr lang="en-GB" sz="2400" dirty="0">
                <a:latin typeface="Century Gothic" panose="020B0502020202020204" pitchFamily="34" charset="0"/>
                <a:cs typeface="Calibri" panose="020F0502020204030204" pitchFamily="34" charset="0"/>
              </a:rPr>
              <a:t>(96 marks) 	60% of total GCSE</a:t>
            </a:r>
          </a:p>
        </p:txBody>
      </p:sp>
      <p:sp>
        <p:nvSpPr>
          <p:cNvPr id="8" name="TextBox 7">
            <a:extLst>
              <a:ext uri="{FF2B5EF4-FFF2-40B4-BE49-F238E27FC236}">
                <a16:creationId xmlns:a16="http://schemas.microsoft.com/office/drawing/2014/main" id="{F5590165-E17D-4A4A-8DB2-5692F3F75C72}"/>
              </a:ext>
            </a:extLst>
          </p:cNvPr>
          <p:cNvSpPr txBox="1"/>
          <p:nvPr/>
        </p:nvSpPr>
        <p:spPr>
          <a:xfrm>
            <a:off x="521520" y="3537866"/>
            <a:ext cx="5255006" cy="1261884"/>
          </a:xfrm>
          <a:prstGeom prst="rect">
            <a:avLst/>
          </a:prstGeom>
          <a:solidFill>
            <a:schemeClr val="bg1"/>
          </a:solidFill>
          <a:ln>
            <a:solidFill>
              <a:schemeClr val="accent1"/>
            </a:solidFill>
          </a:ln>
        </p:spPr>
        <p:txBody>
          <a:bodyPr wrap="square" rtlCol="0">
            <a:spAutoFit/>
          </a:bodyPr>
          <a:lstStyle/>
          <a:p>
            <a:r>
              <a:rPr lang="en-GB" sz="2800" b="1" dirty="0">
                <a:solidFill>
                  <a:schemeClr val="accent1">
                    <a:lumMod val="75000"/>
                  </a:schemeClr>
                </a:solidFill>
                <a:latin typeface="Century Gothic" panose="020B0502020202020204" pitchFamily="34" charset="0"/>
                <a:cs typeface="Calibri" panose="020F0502020204030204" pitchFamily="34" charset="0"/>
              </a:rPr>
              <a:t>Externally set task: (Exam)</a:t>
            </a:r>
          </a:p>
          <a:p>
            <a:r>
              <a:rPr lang="en-GB" sz="2400" dirty="0">
                <a:latin typeface="Century Gothic" panose="020B0502020202020204" pitchFamily="34" charset="0"/>
                <a:cs typeface="Calibri" panose="020F0502020204030204" pitchFamily="34" charset="0"/>
              </a:rPr>
              <a:t>10 hours</a:t>
            </a:r>
          </a:p>
          <a:p>
            <a:r>
              <a:rPr lang="en-GB" sz="2400" dirty="0">
                <a:latin typeface="Century Gothic" panose="020B0502020202020204" pitchFamily="34" charset="0"/>
                <a:cs typeface="Calibri" panose="020F0502020204030204" pitchFamily="34" charset="0"/>
              </a:rPr>
              <a:t>(96 marks) 	40% of total GCSE</a:t>
            </a:r>
          </a:p>
        </p:txBody>
      </p:sp>
      <p:sp>
        <p:nvSpPr>
          <p:cNvPr id="2" name="Rectangle 1">
            <a:extLst>
              <a:ext uri="{FF2B5EF4-FFF2-40B4-BE49-F238E27FC236}">
                <a16:creationId xmlns:a16="http://schemas.microsoft.com/office/drawing/2014/main" id="{F0A7B39E-BB90-40E0-9651-095328CDB923}"/>
              </a:ext>
            </a:extLst>
          </p:cNvPr>
          <p:cNvSpPr/>
          <p:nvPr/>
        </p:nvSpPr>
        <p:spPr>
          <a:xfrm>
            <a:off x="6096000" y="2152871"/>
            <a:ext cx="4150936" cy="2708434"/>
          </a:xfrm>
          <a:prstGeom prst="rect">
            <a:avLst/>
          </a:prstGeom>
          <a:ln>
            <a:solidFill>
              <a:schemeClr val="accent1"/>
            </a:solidFill>
          </a:ln>
        </p:spPr>
        <p:txBody>
          <a:bodyPr wrap="square">
            <a:spAutoFit/>
          </a:bodyPr>
          <a:lstStyle/>
          <a:p>
            <a:r>
              <a:rPr lang="en-GB" altLang="en-US" sz="2800" b="1" dirty="0">
                <a:solidFill>
                  <a:srgbClr val="0070C0"/>
                </a:solidFill>
                <a:latin typeface="Century Gothic" panose="020B0502020202020204" pitchFamily="34" charset="0"/>
                <a:cs typeface="Calibri" panose="020F0502020204030204" pitchFamily="34" charset="0"/>
              </a:rPr>
              <a:t>Time frames:</a:t>
            </a:r>
          </a:p>
          <a:p>
            <a:endParaRPr lang="en-GB" altLang="en-US" b="1" dirty="0">
              <a:cs typeface="Calibri" panose="020F0502020204030204" pitchFamily="34" charset="0"/>
            </a:endParaRPr>
          </a:p>
          <a:p>
            <a:r>
              <a:rPr lang="en-GB" altLang="en-US" sz="2000" b="1" dirty="0">
                <a:latin typeface="Century Gothic" panose="020B0502020202020204" pitchFamily="34" charset="0"/>
                <a:cs typeface="Calibri" panose="020F0502020204030204" pitchFamily="34" charset="0"/>
              </a:rPr>
              <a:t>Portfolio Coursework</a:t>
            </a:r>
            <a:r>
              <a:rPr lang="en-GB" altLang="en-US" sz="2000" dirty="0">
                <a:latin typeface="Century Gothic" panose="020B0502020202020204" pitchFamily="34" charset="0"/>
                <a:cs typeface="Calibri" panose="020F0502020204030204" pitchFamily="34" charset="0"/>
              </a:rPr>
              <a:t>: </a:t>
            </a:r>
          </a:p>
          <a:p>
            <a:r>
              <a:rPr lang="en-GB" altLang="en-US" sz="2000" dirty="0">
                <a:latin typeface="Century Gothic" panose="020B0502020202020204" pitchFamily="34" charset="0"/>
                <a:cs typeface="Calibri" panose="020F0502020204030204" pitchFamily="34" charset="0"/>
              </a:rPr>
              <a:t>September Year 10 – December Year 11</a:t>
            </a:r>
          </a:p>
          <a:p>
            <a:endParaRPr lang="en-GB" altLang="en-US" sz="2000" dirty="0">
              <a:latin typeface="Century Gothic" panose="020B0502020202020204" pitchFamily="34" charset="0"/>
              <a:cs typeface="Calibri" panose="020F0502020204030204" pitchFamily="34" charset="0"/>
            </a:endParaRPr>
          </a:p>
          <a:p>
            <a:r>
              <a:rPr lang="en-GB" altLang="en-US" sz="2000" b="1" dirty="0">
                <a:latin typeface="Century Gothic" panose="020B0502020202020204" pitchFamily="34" charset="0"/>
                <a:cs typeface="Calibri" panose="020F0502020204030204" pitchFamily="34" charset="0"/>
              </a:rPr>
              <a:t>Externally set task</a:t>
            </a:r>
            <a:r>
              <a:rPr lang="en-GB" altLang="en-US" sz="2000" dirty="0">
                <a:latin typeface="Century Gothic" panose="020B0502020202020204" pitchFamily="34" charset="0"/>
                <a:cs typeface="Calibri" panose="020F0502020204030204" pitchFamily="34" charset="0"/>
              </a:rPr>
              <a:t>: </a:t>
            </a:r>
          </a:p>
          <a:p>
            <a:r>
              <a:rPr lang="en-GB" altLang="en-US" sz="2000" dirty="0">
                <a:latin typeface="Century Gothic" panose="020B0502020202020204" pitchFamily="34" charset="0"/>
                <a:cs typeface="Calibri" panose="020F0502020204030204" pitchFamily="34" charset="0"/>
              </a:rPr>
              <a:t>Jan Year 11 – April Year 11</a:t>
            </a:r>
            <a:endParaRPr lang="en-GB" sz="2000" dirty="0">
              <a:latin typeface="Century Gothic" panose="020B0502020202020204" pitchFamily="34" charset="0"/>
            </a:endParaRPr>
          </a:p>
        </p:txBody>
      </p:sp>
      <p:pic>
        <p:nvPicPr>
          <p:cNvPr id="9" name="Picture 8">
            <a:extLst>
              <a:ext uri="{FF2B5EF4-FFF2-40B4-BE49-F238E27FC236}">
                <a16:creationId xmlns:a16="http://schemas.microsoft.com/office/drawing/2014/main" id="{BD411CFD-CA56-41FA-90E7-B3864083919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2020" t="11278" r="40958" b="5647"/>
          <a:stretch/>
        </p:blipFill>
        <p:spPr>
          <a:xfrm>
            <a:off x="10481191" y="921220"/>
            <a:ext cx="1477541" cy="4420684"/>
          </a:xfrm>
          <a:prstGeom prst="rect">
            <a:avLst/>
          </a:prstGeom>
        </p:spPr>
      </p:pic>
    </p:spTree>
    <p:extLst>
      <p:ext uri="{BB962C8B-B14F-4D97-AF65-F5344CB8AC3E}">
        <p14:creationId xmlns:p14="http://schemas.microsoft.com/office/powerpoint/2010/main" val="22693031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3D2AD7-6B1F-E720-3979-3DBCB1852E1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E0A6400-1D84-7200-8E53-9F2A1B6AA2D9}"/>
              </a:ext>
            </a:extLst>
          </p:cNvPr>
          <p:cNvSpPr/>
          <p:nvPr/>
        </p:nvSpPr>
        <p:spPr>
          <a:xfrm flipV="1">
            <a:off x="-16963" y="6242474"/>
            <a:ext cx="12208964" cy="61552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a:p>
        </p:txBody>
      </p:sp>
      <p:sp>
        <p:nvSpPr>
          <p:cNvPr id="5" name="Title 1">
            <a:extLst>
              <a:ext uri="{FF2B5EF4-FFF2-40B4-BE49-F238E27FC236}">
                <a16:creationId xmlns:a16="http://schemas.microsoft.com/office/drawing/2014/main" id="{65F5E484-C501-F714-C076-DA4294F7FBF7}"/>
              </a:ext>
            </a:extLst>
          </p:cNvPr>
          <p:cNvSpPr txBox="1">
            <a:spLocks/>
          </p:cNvSpPr>
          <p:nvPr/>
        </p:nvSpPr>
        <p:spPr>
          <a:xfrm>
            <a:off x="164968" y="65626"/>
            <a:ext cx="11111494" cy="707859"/>
          </a:xfrm>
          <a:prstGeom prst="rect">
            <a:avLst/>
          </a:prstGeom>
        </p:spPr>
        <p:txBody>
          <a:bodyPr vert="horz" lIns="91440" tIns="45720" rIns="91440" bIns="45720" anchor="b">
            <a:normAutofit fontScale="92500" lnSpcReduction="10000"/>
          </a:bodyPr>
          <a:lstStyle>
            <a:lvl1pPr algn="l" rtl="0" eaLnBrk="1" latinLnBrk="0" hangingPunct="1">
              <a:spcBef>
                <a:spcPct val="0"/>
              </a:spcBef>
              <a:buNone/>
              <a:defRPr sz="4200" kern="1200">
                <a:solidFill>
                  <a:schemeClr val="tx2"/>
                </a:solidFill>
                <a:latin typeface="+mj-lt"/>
                <a:ea typeface="+mj-ea"/>
                <a:cs typeface="+mj-cs"/>
              </a:defRPr>
            </a:lvl1pPr>
            <a:extLst/>
          </a:lstStyle>
          <a:p>
            <a:r>
              <a:rPr lang="en-US" sz="4800" b="1" dirty="0">
                <a:latin typeface="+mn-lt"/>
              </a:rPr>
              <a:t>Ready for GCSE Evening – Art, Craft and Design</a:t>
            </a:r>
            <a:endParaRPr lang="en-US" sz="3600" dirty="0"/>
          </a:p>
        </p:txBody>
      </p:sp>
      <p:sp>
        <p:nvSpPr>
          <p:cNvPr id="7" name="Content Placeholder 7">
            <a:extLst>
              <a:ext uri="{FF2B5EF4-FFF2-40B4-BE49-F238E27FC236}">
                <a16:creationId xmlns:a16="http://schemas.microsoft.com/office/drawing/2014/main" id="{34C3139F-AF1C-4CC3-8C97-16532131CB89}"/>
              </a:ext>
            </a:extLst>
          </p:cNvPr>
          <p:cNvSpPr>
            <a:spLocks noGrp="1"/>
          </p:cNvSpPr>
          <p:nvPr>
            <p:ph sz="quarter" idx="13"/>
          </p:nvPr>
        </p:nvSpPr>
        <p:spPr>
          <a:xfrm>
            <a:off x="326307" y="1010426"/>
            <a:ext cx="2301162" cy="351814"/>
          </a:xfrm>
        </p:spPr>
        <p:txBody>
          <a:bodyPr vert="horz" lIns="121920" tIns="60960" rIns="121920" bIns="60960" anchor="t">
            <a:noAutofit/>
          </a:bodyPr>
          <a:lstStyle/>
          <a:p>
            <a:pPr marL="0" indent="0">
              <a:buNone/>
            </a:pPr>
            <a:r>
              <a:rPr lang="en-GB" b="1" dirty="0">
                <a:solidFill>
                  <a:srgbClr val="0070C0"/>
                </a:solidFill>
                <a:latin typeface="Century Gothic" panose="020B0502020202020204" pitchFamily="34" charset="0"/>
              </a:rPr>
              <a:t>This course:</a:t>
            </a:r>
          </a:p>
          <a:p>
            <a:pPr marL="0" indent="0">
              <a:buNone/>
            </a:pPr>
            <a:r>
              <a:rPr lang="en-GB" sz="2400" b="1" dirty="0">
                <a:solidFill>
                  <a:srgbClr val="0070C0"/>
                </a:solidFill>
              </a:rPr>
              <a:t> </a:t>
            </a:r>
          </a:p>
          <a:p>
            <a:pPr marL="0" indent="0">
              <a:buNone/>
            </a:pPr>
            <a:endParaRPr lang="en-GB" sz="2400" dirty="0"/>
          </a:p>
          <a:p>
            <a:pPr marL="0" indent="0">
              <a:buNone/>
            </a:pPr>
            <a:endParaRPr lang="en-GB" sz="2400" dirty="0"/>
          </a:p>
          <a:p>
            <a:pPr marL="0" indent="0">
              <a:buNone/>
            </a:pPr>
            <a:endParaRPr lang="en-GB" sz="2400" dirty="0"/>
          </a:p>
          <a:p>
            <a:pPr marL="514350" indent="-514350">
              <a:buFont typeface="+mj-lt"/>
              <a:buAutoNum type="arabicPeriod"/>
            </a:pPr>
            <a:endParaRPr lang="en-GB" sz="2400" dirty="0">
              <a:ea typeface="Calibri" panose="020F0502020204030204"/>
              <a:cs typeface="Calibri" panose="020F0502020204030204"/>
            </a:endParaRPr>
          </a:p>
        </p:txBody>
      </p:sp>
      <p:sp>
        <p:nvSpPr>
          <p:cNvPr id="2" name="Rectangle 1">
            <a:extLst>
              <a:ext uri="{FF2B5EF4-FFF2-40B4-BE49-F238E27FC236}">
                <a16:creationId xmlns:a16="http://schemas.microsoft.com/office/drawing/2014/main" id="{AD553A9D-EC32-4149-B6E6-C61FB7BD0242}"/>
              </a:ext>
            </a:extLst>
          </p:cNvPr>
          <p:cNvSpPr>
            <a:spLocks noChangeArrowheads="1"/>
          </p:cNvSpPr>
          <p:nvPr/>
        </p:nvSpPr>
        <p:spPr bwMode="auto">
          <a:xfrm>
            <a:off x="326307" y="1517107"/>
            <a:ext cx="7960937" cy="2677656"/>
          </a:xfrm>
          <a:prstGeom prst="rect">
            <a:avLst/>
          </a:prstGeom>
          <a:noFill/>
          <a:ln w="9525">
            <a:solidFill>
              <a:srgbClr val="0070C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kumimoji="0" lang="en-US" altLang="en-US" sz="2400" b="1" i="0" u="none" strike="noStrike" cap="none" normalizeH="0" baseline="0" dirty="0">
                <a:ln>
                  <a:noFill/>
                </a:ln>
                <a:solidFill>
                  <a:srgbClr val="0070C0"/>
                </a:solidFill>
                <a:effectLst/>
                <a:latin typeface="Century Gothic"/>
              </a:rPr>
              <a:t>Coursework </a:t>
            </a:r>
            <a:r>
              <a:rPr kumimoji="0" lang="en-US" altLang="en-US" b="0" i="0" u="none" strike="noStrike" cap="none" normalizeH="0" baseline="0" dirty="0">
                <a:ln>
                  <a:noFill/>
                </a:ln>
                <a:effectLst/>
                <a:latin typeface="Century Gothic"/>
              </a:rPr>
              <a:t>Our Art course begins at the end of Year 9 with a wonderful trip to RHS Wisley Gardens, where students take photographs and create observational drawings. In Year 10, they begin the main “Natural Forms” project, which introduces more advanced skills and techniques. This project forms 60% of their final GCSE grade. Alongside this, students </a:t>
            </a:r>
            <a:r>
              <a:rPr lang="en-US" altLang="en-US" dirty="0">
                <a:latin typeface="Century Gothic"/>
              </a:rPr>
              <a:t>will explore photography</a:t>
            </a:r>
            <a:r>
              <a:rPr kumimoji="0" lang="en-US" altLang="en-US" b="0" i="0" u="none" strike="noStrike" cap="none" normalizeH="0" baseline="0" dirty="0">
                <a:ln>
                  <a:noFill/>
                </a:ln>
                <a:effectLst/>
                <a:latin typeface="Century Gothic"/>
              </a:rPr>
              <a:t> </a:t>
            </a:r>
            <a:r>
              <a:rPr lang="en-US" altLang="en-US" dirty="0">
                <a:latin typeface="Century Gothic"/>
              </a:rPr>
              <a:t>techniques by creating a mixed-media concertina book, inspired by artists</a:t>
            </a:r>
            <a:r>
              <a:rPr kumimoji="0" lang="en-US" altLang="en-US" b="0" i="0" u="none" strike="noStrike" cap="none" normalizeH="0" baseline="0" dirty="0">
                <a:ln>
                  <a:noFill/>
                </a:ln>
                <a:effectLst/>
                <a:latin typeface="Century Gothic"/>
              </a:rPr>
              <a:t>. This helps them learn how to structure a project and conduct artist studies effectively, preparing them for the exam component.</a:t>
            </a:r>
          </a:p>
        </p:txBody>
      </p:sp>
      <p:pic>
        <p:nvPicPr>
          <p:cNvPr id="8" name="Picture 7">
            <a:extLst>
              <a:ext uri="{FF2B5EF4-FFF2-40B4-BE49-F238E27FC236}">
                <a16:creationId xmlns:a16="http://schemas.microsoft.com/office/drawing/2014/main" id="{4A86A450-0A52-47A0-ABFB-1447C2A5676A}"/>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7997" b="93296" l="16698" r="79168">
                        <a14:foregroundMark x1="72322" y1="7997" x2="65933" y2="21365"/>
                        <a14:foregroundMark x1="65933" y1="21365" x2="55866" y2="26454"/>
                        <a14:foregroundMark x1="55866" y1="26454" x2="30040" y2="13449"/>
                        <a14:foregroundMark x1="30040" y1="13449" x2="30201" y2="13449"/>
                        <a14:foregroundMark x1="57933" y1="50889" x2="56698" y2="37641"/>
                        <a14:foregroundMark x1="67758" y1="8239" x2="49369" y2="15509"/>
                        <a14:foregroundMark x1="49369" y1="15509" x2="41611" y2="13974"/>
                        <a14:foregroundMark x1="77772" y1="33199" x2="77074" y2="47496"/>
                        <a14:foregroundMark x1="77074" y1="47496" x2="79168" y2="70638"/>
                        <a14:foregroundMark x1="74067" y1="80775" x2="64591" y2="85662"/>
                        <a14:foregroundMark x1="64591" y1="85662" x2="27490" y2="81704"/>
                        <a14:foregroundMark x1="27490" y1="81704" x2="21074" y2="84128"/>
                        <a14:foregroundMark x1="21074" y1="84128" x2="40671" y2="89742"/>
                        <a14:foregroundMark x1="40671" y1="89742" x2="60913" y2="88045"/>
                        <a14:foregroundMark x1="16859" y1="85703" x2="25101" y2="91801"/>
                        <a14:foregroundMark x1="25101" y1="91801" x2="34389" y2="93296"/>
                        <a14:foregroundMark x1="34389" y1="93296" x2="35812" y2="92205"/>
                        <a14:foregroundMark x1="18255" y1="81543" x2="16698" y2="90913"/>
                        <a14:foregroundMark x1="19678" y1="36834" x2="19141" y2="28796"/>
                        <a14:foregroundMark x1="35302" y1="33199" x2="40564" y2="35541"/>
                        <a14:foregroundMark x1="41262" y1="78433" x2="48805" y2="76333"/>
                      </a14:backgroundRemoval>
                    </a14:imgEffect>
                  </a14:imgLayer>
                </a14:imgProps>
              </a:ext>
              <a:ext uri="{28A0092B-C50C-407E-A947-70E740481C1C}">
                <a14:useLocalDpi xmlns:a14="http://schemas.microsoft.com/office/drawing/2010/main" val="0"/>
              </a:ext>
            </a:extLst>
          </a:blip>
          <a:srcRect l="12838" r="13738"/>
          <a:stretch/>
        </p:blipFill>
        <p:spPr>
          <a:xfrm rot="16200000">
            <a:off x="8512197" y="1741161"/>
            <a:ext cx="3670518" cy="3375677"/>
          </a:xfrm>
          <a:prstGeom prst="rect">
            <a:avLst/>
          </a:prstGeom>
        </p:spPr>
      </p:pic>
      <p:pic>
        <p:nvPicPr>
          <p:cNvPr id="1026" name="Picture 2" descr="Inspire the Future – Fullbrook School">
            <a:extLst>
              <a:ext uri="{FF2B5EF4-FFF2-40B4-BE49-F238E27FC236}">
                <a16:creationId xmlns:a16="http://schemas.microsoft.com/office/drawing/2014/main" id="{297B7B0D-80EB-477A-922A-20D09149134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42482" y="5050362"/>
            <a:ext cx="3409950" cy="168592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74CAD96B-429C-4679-BA42-8A58E03C9DA2}"/>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0" b="92084" l="9877" r="90553">
                        <a14:foregroundMark x1="19324" y1="30170" x2="24852" y2="22617"/>
                        <a14:foregroundMark x1="24852" y1="22617" x2="31723" y2="18982"/>
                        <a14:foregroundMark x1="31723" y1="18982" x2="36259" y2="9249"/>
                        <a14:foregroundMark x1="36259" y1="9249" x2="37601" y2="8885"/>
                        <a14:foregroundMark x1="26490" y1="11470" x2="12614" y2="16034"/>
                        <a14:foregroundMark x1="12614" y1="16034" x2="11809" y2="26979"/>
                        <a14:foregroundMark x1="11809" y1="26979" x2="15137" y2="37197"/>
                        <a14:foregroundMark x1="15137" y1="37197" x2="15835" y2="53110"/>
                        <a14:foregroundMark x1="16908" y1="26898" x2="10252" y2="21527"/>
                        <a14:foregroundMark x1="10252" y1="21527" x2="9957" y2="20679"/>
                        <a14:foregroundMark x1="59823" y1="8522" x2="84138" y2="14782"/>
                        <a14:foregroundMark x1="84138" y1="14782" x2="85239" y2="26777"/>
                        <a14:foregroundMark x1="85239" y1="26777" x2="79871" y2="60339"/>
                        <a14:foregroundMark x1="88164" y1="17044" x2="86983" y2="6785"/>
                        <a14:foregroundMark x1="86983" y1="6785" x2="68116" y2="687"/>
                        <a14:foregroundMark x1="90553" y1="5897" x2="88164" y2="14782"/>
                        <a14:foregroundMark x1="36312" y1="92124" x2="36312" y2="87884"/>
                        <a14:foregroundMark x1="39345" y1="4604" x2="37386" y2="0"/>
                        <a14:backgroundMark x1="46323" y1="72779" x2="49168" y2="79685"/>
                      </a14:backgroundRemoval>
                    </a14:imgEffect>
                  </a14:imgLayer>
                </a14:imgProps>
              </a:ext>
              <a:ext uri="{28A0092B-C50C-407E-A947-70E740481C1C}">
                <a14:useLocalDpi xmlns:a14="http://schemas.microsoft.com/office/drawing/2010/main" val="0"/>
              </a:ext>
            </a:extLst>
          </a:blip>
          <a:srcRect l="7142" r="5805" b="3650"/>
          <a:stretch/>
        </p:blipFill>
        <p:spPr>
          <a:xfrm>
            <a:off x="161690" y="5006704"/>
            <a:ext cx="3016315" cy="2218369"/>
          </a:xfrm>
          <a:prstGeom prst="rect">
            <a:avLst/>
          </a:prstGeom>
        </p:spPr>
      </p:pic>
      <p:pic>
        <p:nvPicPr>
          <p:cNvPr id="11" name="Picture 10">
            <a:extLst>
              <a:ext uri="{FF2B5EF4-FFF2-40B4-BE49-F238E27FC236}">
                <a16:creationId xmlns:a16="http://schemas.microsoft.com/office/drawing/2014/main" id="{3EE08AF7-8BBD-4C33-B85B-487E302EE85D}"/>
              </a:ext>
            </a:extLst>
          </p:cNvPr>
          <p:cNvPicPr>
            <a:picLocks noChangeAspect="1"/>
          </p:cNvPicPr>
          <p:nvPr/>
        </p:nvPicPr>
        <p:blipFill>
          <a:blip r:embed="rId8" cstate="print">
            <a:extLst>
              <a:ext uri="{BEBA8EAE-BF5A-486C-A8C5-ECC9F3942E4B}">
                <a14:imgProps xmlns:a14="http://schemas.microsoft.com/office/drawing/2010/main">
                  <a14:imgLayer r:embed="rId9">
                    <a14:imgEffect>
                      <a14:backgroundRemoval t="9976" b="89984" l="7166" r="96672">
                        <a14:foregroundMark x1="8937" y1="28675" x2="7703" y2="74879"/>
                        <a14:foregroundMark x1="7703" y1="74879" x2="8830" y2="81664"/>
                        <a14:foregroundMark x1="8830" y1="81664" x2="9098" y2="81341"/>
                        <a14:foregroundMark x1="7166" y1="27100" x2="7166" y2="38207"/>
                        <a14:foregroundMark x1="12775" y1="27100" x2="23135" y2="27100"/>
                        <a14:foregroundMark x1="23135" y1="27100" x2="27268" y2="26656"/>
                        <a14:foregroundMark x1="17364" y1="26656" x2="11889" y2="25767"/>
                        <a14:foregroundMark x1="16184" y1="26010" x2="19002" y2="26010"/>
                        <a14:foregroundMark x1="90177" y1="24435" x2="94122" y2="28352"/>
                        <a14:foregroundMark x1="94122" y1="28352" x2="95464" y2="42771"/>
                        <a14:foregroundMark x1="95464" y1="42771" x2="91653" y2="47819"/>
                        <a14:foregroundMark x1="91653" y1="47819" x2="90016" y2="62439"/>
                        <a14:foregroundMark x1="90016" y1="62439" x2="85266" y2="65105"/>
                        <a14:foregroundMark x1="85266" y1="65105" x2="84702" y2="65105"/>
                        <a14:foregroundMark x1="94740" y1="34653" x2="94069" y2="43821"/>
                        <a14:foregroundMark x1="94069" y1="43821" x2="91948" y2="47779"/>
                        <a14:foregroundMark x1="96672" y1="34208" x2="96672" y2="37561"/>
                        <a14:foregroundMark x1="84407" y1="73102" x2="84246" y2="69548"/>
                        <a14:foregroundMark x1="68009" y1="71769" x2="55609" y2="72294"/>
                        <a14:foregroundMark x1="55609" y1="72294" x2="51047" y2="70477"/>
                        <a14:foregroundMark x1="51047" y1="70477" x2="47182" y2="55412"/>
                        <a14:foregroundMark x1="47182" y1="55412" x2="46753" y2="48304"/>
                        <a14:foregroundMark x1="46753" y1="48304" x2="48739" y2="40428"/>
                        <a14:foregroundMark x1="48739" y1="40428" x2="52845" y2="34693"/>
                        <a14:foregroundMark x1="52845" y1="34693" x2="54724" y2="35097"/>
                        <a14:foregroundMark x1="46162" y1="32431" x2="58722" y2="31341"/>
                        <a14:foregroundMark x1="47477" y1="70436" x2="64600" y2="74313"/>
                        <a14:foregroundMark x1="64600" y1="74313" x2="74208" y2="73546"/>
                        <a14:foregroundMark x1="46592" y1="74233" x2="53811" y2="74435"/>
                        <a14:foregroundMark x1="53811" y1="74435" x2="69216" y2="73788"/>
                        <a14:foregroundMark x1="69216" y1="73788" x2="78637" y2="75565"/>
                        <a14:foregroundMark x1="80274" y1="76212" x2="80274" y2="76212"/>
                        <a14:foregroundMark x1="80274" y1="76010" x2="76436" y2="73990"/>
                        <a14:foregroundMark x1="81294" y1="76656" x2="80274" y2="76010"/>
                      </a14:backgroundRemoval>
                    </a14:imgEffect>
                  </a14:imgLayer>
                </a14:imgProps>
              </a:ext>
              <a:ext uri="{28A0092B-C50C-407E-A947-70E740481C1C}">
                <a14:useLocalDpi xmlns:a14="http://schemas.microsoft.com/office/drawing/2010/main" val="0"/>
              </a:ext>
            </a:extLst>
          </a:blip>
          <a:stretch>
            <a:fillRect/>
          </a:stretch>
        </p:blipFill>
        <p:spPr>
          <a:xfrm>
            <a:off x="3526558" y="4240496"/>
            <a:ext cx="4388314" cy="2916013"/>
          </a:xfrm>
          <a:prstGeom prst="rect">
            <a:avLst/>
          </a:prstGeom>
        </p:spPr>
      </p:pic>
    </p:spTree>
    <p:extLst>
      <p:ext uri="{BB962C8B-B14F-4D97-AF65-F5344CB8AC3E}">
        <p14:creationId xmlns:p14="http://schemas.microsoft.com/office/powerpoint/2010/main" val="11232576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3D2AD7-6B1F-E720-3979-3DBCB1852E1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E0A6400-1D84-7200-8E53-9F2A1B6AA2D9}"/>
              </a:ext>
            </a:extLst>
          </p:cNvPr>
          <p:cNvSpPr/>
          <p:nvPr/>
        </p:nvSpPr>
        <p:spPr>
          <a:xfrm flipV="1">
            <a:off x="-16963" y="6242474"/>
            <a:ext cx="12208964" cy="61552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a:p>
        </p:txBody>
      </p:sp>
      <p:sp>
        <p:nvSpPr>
          <p:cNvPr id="5" name="Title 1">
            <a:extLst>
              <a:ext uri="{FF2B5EF4-FFF2-40B4-BE49-F238E27FC236}">
                <a16:creationId xmlns:a16="http://schemas.microsoft.com/office/drawing/2014/main" id="{65F5E484-C501-F714-C076-DA4294F7FBF7}"/>
              </a:ext>
            </a:extLst>
          </p:cNvPr>
          <p:cNvSpPr txBox="1">
            <a:spLocks/>
          </p:cNvSpPr>
          <p:nvPr/>
        </p:nvSpPr>
        <p:spPr>
          <a:xfrm>
            <a:off x="164968" y="65626"/>
            <a:ext cx="11111494" cy="707859"/>
          </a:xfrm>
          <a:prstGeom prst="rect">
            <a:avLst/>
          </a:prstGeom>
        </p:spPr>
        <p:txBody>
          <a:bodyPr vert="horz" lIns="91440" tIns="45720" rIns="91440" bIns="45720" anchor="b">
            <a:normAutofit fontScale="92500" lnSpcReduction="10000"/>
          </a:bodyPr>
          <a:lstStyle>
            <a:lvl1pPr algn="l" rtl="0" eaLnBrk="1" latinLnBrk="0" hangingPunct="1">
              <a:spcBef>
                <a:spcPct val="0"/>
              </a:spcBef>
              <a:buNone/>
              <a:defRPr sz="4200" kern="1200">
                <a:solidFill>
                  <a:schemeClr val="tx2"/>
                </a:solidFill>
                <a:latin typeface="+mj-lt"/>
                <a:ea typeface="+mj-ea"/>
                <a:cs typeface="+mj-cs"/>
              </a:defRPr>
            </a:lvl1pPr>
            <a:extLst/>
          </a:lstStyle>
          <a:p>
            <a:r>
              <a:rPr lang="en-US" sz="4800" b="1" dirty="0">
                <a:latin typeface="+mn-lt"/>
              </a:rPr>
              <a:t>Ready for GCSE Evening – Art, Craft and Design</a:t>
            </a:r>
            <a:endParaRPr lang="en-US" sz="3600" dirty="0"/>
          </a:p>
        </p:txBody>
      </p:sp>
      <p:sp>
        <p:nvSpPr>
          <p:cNvPr id="7" name="Content Placeholder 7">
            <a:extLst>
              <a:ext uri="{FF2B5EF4-FFF2-40B4-BE49-F238E27FC236}">
                <a16:creationId xmlns:a16="http://schemas.microsoft.com/office/drawing/2014/main" id="{34C3139F-AF1C-4CC3-8C97-16532131CB89}"/>
              </a:ext>
            </a:extLst>
          </p:cNvPr>
          <p:cNvSpPr>
            <a:spLocks noGrp="1"/>
          </p:cNvSpPr>
          <p:nvPr>
            <p:ph sz="quarter" idx="13"/>
          </p:nvPr>
        </p:nvSpPr>
        <p:spPr>
          <a:xfrm>
            <a:off x="164968" y="1010212"/>
            <a:ext cx="2301162" cy="351814"/>
          </a:xfrm>
        </p:spPr>
        <p:txBody>
          <a:bodyPr vert="horz" lIns="121920" tIns="60960" rIns="121920" bIns="60960" anchor="t">
            <a:noAutofit/>
          </a:bodyPr>
          <a:lstStyle/>
          <a:p>
            <a:pPr marL="0" indent="0">
              <a:buNone/>
            </a:pPr>
            <a:r>
              <a:rPr lang="en-GB" b="1" dirty="0">
                <a:solidFill>
                  <a:srgbClr val="0070C0"/>
                </a:solidFill>
                <a:latin typeface="Century Gothic" panose="020B0502020202020204" pitchFamily="34" charset="0"/>
              </a:rPr>
              <a:t>This course:</a:t>
            </a:r>
          </a:p>
          <a:p>
            <a:pPr marL="0" indent="0">
              <a:buNone/>
            </a:pPr>
            <a:r>
              <a:rPr lang="en-GB" sz="2400" b="1" dirty="0">
                <a:solidFill>
                  <a:srgbClr val="0070C0"/>
                </a:solidFill>
              </a:rPr>
              <a:t> </a:t>
            </a:r>
          </a:p>
          <a:p>
            <a:pPr marL="0" indent="0">
              <a:buNone/>
            </a:pPr>
            <a:endParaRPr lang="en-GB" sz="2400" dirty="0"/>
          </a:p>
          <a:p>
            <a:pPr marL="0" indent="0">
              <a:buNone/>
            </a:pPr>
            <a:endParaRPr lang="en-GB" sz="2400" dirty="0"/>
          </a:p>
          <a:p>
            <a:pPr marL="0" indent="0">
              <a:buNone/>
            </a:pPr>
            <a:endParaRPr lang="en-GB" sz="2400" dirty="0"/>
          </a:p>
          <a:p>
            <a:pPr marL="514350" indent="-514350">
              <a:buFont typeface="+mj-lt"/>
              <a:buAutoNum type="arabicPeriod"/>
            </a:pPr>
            <a:endParaRPr lang="en-GB" sz="2400" dirty="0">
              <a:ea typeface="Calibri" panose="020F0502020204030204"/>
              <a:cs typeface="Calibri" panose="020F0502020204030204"/>
            </a:endParaRPr>
          </a:p>
        </p:txBody>
      </p:sp>
      <p:pic>
        <p:nvPicPr>
          <p:cNvPr id="1026" name="Picture 2" descr="Inspire the Future – Fullbrook School">
            <a:extLst>
              <a:ext uri="{FF2B5EF4-FFF2-40B4-BE49-F238E27FC236}">
                <a16:creationId xmlns:a16="http://schemas.microsoft.com/office/drawing/2014/main" id="{297B7B0D-80EB-477A-922A-20D0914913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42482" y="5050362"/>
            <a:ext cx="3409950" cy="168592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39451102-FD95-4490-BC58-ED20D9ED6A05}"/>
              </a:ext>
            </a:extLst>
          </p:cNvPr>
          <p:cNvSpPr/>
          <p:nvPr/>
        </p:nvSpPr>
        <p:spPr>
          <a:xfrm>
            <a:off x="164968" y="1598754"/>
            <a:ext cx="11628120" cy="2400657"/>
          </a:xfrm>
          <a:prstGeom prst="rect">
            <a:avLst/>
          </a:prstGeom>
          <a:ln>
            <a:solidFill>
              <a:schemeClr val="accent1"/>
            </a:solidFill>
          </a:ln>
        </p:spPr>
        <p:txBody>
          <a:bodyPr wrap="square">
            <a:spAutoFit/>
          </a:bodyPr>
          <a:lstStyle/>
          <a:p>
            <a:r>
              <a:rPr lang="en-GB" sz="2400" b="1" dirty="0">
                <a:solidFill>
                  <a:srgbClr val="0070C0"/>
                </a:solidFill>
                <a:latin typeface="Century Gothic" panose="020B0502020202020204" pitchFamily="34" charset="0"/>
              </a:rPr>
              <a:t>NEA (Exam)</a:t>
            </a:r>
          </a:p>
          <a:p>
            <a:r>
              <a:rPr lang="en-GB" dirty="0">
                <a:latin typeface="Century Gothic" panose="020B0502020202020204" pitchFamily="34" charset="0"/>
              </a:rPr>
              <a:t>In January of Year 11, students begin their NEA (Non-Exam Assessment) by selecting one of seven themes provided by the exam board. This will make up 40% of their GCSE. Each project starts with detailed research, a photoshoot, and drawings from their images. Students then develop and refine their ideas, using artist studies to guide and inspire their work. Projects are presented across large sheets and sketchbooks, with several outcomes that reflect their creative journey.</a:t>
            </a:r>
          </a:p>
          <a:p>
            <a:r>
              <a:rPr lang="en-GB" dirty="0">
                <a:latin typeface="Century Gothic" panose="020B0502020202020204" pitchFamily="34" charset="0"/>
              </a:rPr>
              <a:t>The NEA runs from January until the first week after the Easter break, when students complete their final outcome during a 10-hour practical exam.</a:t>
            </a:r>
          </a:p>
        </p:txBody>
      </p:sp>
      <p:pic>
        <p:nvPicPr>
          <p:cNvPr id="6" name="Picture 5">
            <a:extLst>
              <a:ext uri="{FF2B5EF4-FFF2-40B4-BE49-F238E27FC236}">
                <a16:creationId xmlns:a16="http://schemas.microsoft.com/office/drawing/2014/main" id="{33C1DB3F-BB28-46BE-B04F-50900DE0FFA6}"/>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896" b="89063" l="908" r="96757">
                        <a14:foregroundMark x1="12711" y1="22917" x2="6485" y2="15104"/>
                        <a14:foregroundMark x1="6485" y1="15104" x2="4929" y2="46875"/>
                        <a14:foregroundMark x1="4929" y1="46875" x2="5318" y2="75000"/>
                        <a14:foregroundMark x1="5318" y1="75000" x2="12062" y2="85417"/>
                        <a14:foregroundMark x1="12062" y1="85417" x2="14397" y2="57292"/>
                        <a14:foregroundMark x1="14397" y1="57292" x2="13619" y2="29688"/>
                        <a14:foregroundMark x1="13619" y1="29688" x2="11673" y2="20313"/>
                        <a14:foregroundMark x1="54475" y1="17708" x2="45655" y2="17188"/>
                        <a14:foregroundMark x1="45655" y1="17188" x2="43580" y2="44792"/>
                        <a14:foregroundMark x1="43580" y1="44792" x2="43839" y2="76042"/>
                        <a14:foregroundMark x1="43839" y1="76042" x2="51232" y2="81771"/>
                        <a14:foregroundMark x1="51232" y1="81771" x2="54215" y2="57813"/>
                        <a14:foregroundMark x1="54215" y1="57813" x2="54864" y2="21875"/>
                        <a14:foregroundMark x1="74189" y1="21354" x2="67056" y2="23438"/>
                        <a14:foregroundMark x1="67056" y1="23438" x2="64462" y2="51042"/>
                        <a14:foregroundMark x1="64462" y1="51042" x2="64851" y2="80208"/>
                        <a14:foregroundMark x1="64851" y1="80208" x2="71725" y2="82813"/>
                        <a14:foregroundMark x1="71725" y1="82813" x2="74968" y2="55208"/>
                        <a14:foregroundMark x1="74968" y1="55208" x2="74578" y2="26042"/>
                        <a14:foregroundMark x1="74578" y1="26042" x2="74449" y2="24479"/>
                        <a14:foregroundMark x1="94553" y1="35417" x2="87678" y2="27604"/>
                        <a14:foregroundMark x1="87678" y1="27604" x2="84176" y2="51042"/>
                        <a14:foregroundMark x1="84176" y1="51042" x2="85344" y2="77604"/>
                        <a14:foregroundMark x1="85344" y1="77604" x2="93515" y2="76042"/>
                        <a14:foregroundMark x1="93515" y1="76042" x2="93515" y2="76042"/>
                        <a14:foregroundMark x1="96628" y1="79688" x2="96075" y2="31351"/>
                        <a14:foregroundMark x1="94486" y1="22292" x2="83528" y2="17708"/>
                        <a14:foregroundMark x1="908" y1="16146" x2="1510" y2="18750"/>
                        <a14:foregroundMark x1="13619" y1="18750" x2="14786" y2="14583"/>
                        <a14:foregroundMark x1="33982" y1="20313" x2="26848" y2="22917"/>
                        <a14:foregroundMark x1="26848" y1="22917" x2="23346" y2="50521"/>
                        <a14:foregroundMark x1="23346" y1="50521" x2="23346" y2="80208"/>
                        <a14:foregroundMark x1="23346" y1="80208" x2="29961" y2="84375"/>
                        <a14:foregroundMark x1="29961" y1="84375" x2="34371" y2="63021"/>
                        <a14:foregroundMark x1="34371" y1="63021" x2="34890" y2="35938"/>
                        <a14:foregroundMark x1="34890" y1="35938" x2="34112" y2="23438"/>
                        <a14:foregroundMark x1="96368" y1="15104" x2="96109" y2="20313"/>
                        <a14:foregroundMark x1="96628" y1="13021" x2="96628" y2="21875"/>
                        <a14:foregroundMark x1="96757" y1="11979" x2="96757" y2="11979"/>
                        <a14:foregroundMark x1="96757" y1="11979" x2="94553" y2="10938"/>
                        <a14:backgroundMark x1="81064" y1="5208" x2="88067" y2="2604"/>
                        <a14:backgroundMark x1="88067" y1="2604" x2="93323" y2="2604"/>
                        <a14:backgroundMark x1="98512" y1="22218" x2="99092" y2="25521"/>
                        <a14:backgroundMark x1="99092" y1="25521" x2="99222" y2="28646"/>
                        <a14:backgroundMark x1="19844" y1="21875" x2="19844" y2="44271"/>
                        <a14:backgroundMark x1="259" y1="18750" x2="259" y2="27604"/>
                      </a14:backgroundRemoval>
                    </a14:imgEffect>
                  </a14:imgLayer>
                </a14:imgProps>
              </a:ext>
            </a:extLst>
          </a:blip>
          <a:stretch>
            <a:fillRect/>
          </a:stretch>
        </p:blipFill>
        <p:spPr>
          <a:xfrm>
            <a:off x="119511" y="4529389"/>
            <a:ext cx="8688725" cy="2163729"/>
          </a:xfrm>
          <a:prstGeom prst="rect">
            <a:avLst/>
          </a:prstGeom>
        </p:spPr>
      </p:pic>
    </p:spTree>
    <p:extLst>
      <p:ext uri="{BB962C8B-B14F-4D97-AF65-F5344CB8AC3E}">
        <p14:creationId xmlns:p14="http://schemas.microsoft.com/office/powerpoint/2010/main" val="42507650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3D2AD7-6B1F-E720-3979-3DBCB1852E1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430B3E8-8889-4D44-96C0-024897FEE6B9}"/>
              </a:ext>
            </a:extLst>
          </p:cNvPr>
          <p:cNvSpPr/>
          <p:nvPr/>
        </p:nvSpPr>
        <p:spPr>
          <a:xfrm>
            <a:off x="381000" y="2044922"/>
            <a:ext cx="8607622" cy="2585323"/>
          </a:xfrm>
          <a:prstGeom prst="rect">
            <a:avLst/>
          </a:prstGeom>
          <a:ln>
            <a:solidFill>
              <a:schemeClr val="accent1"/>
            </a:solidFill>
          </a:ln>
        </p:spPr>
        <p:txBody>
          <a:bodyPr wrap="square">
            <a:spAutoFit/>
          </a:bodyPr>
          <a:lstStyle/>
          <a:p>
            <a:r>
              <a:rPr lang="en-GB" dirty="0">
                <a:latin typeface="Century Gothic" panose="020B0502020202020204" pitchFamily="34" charset="0"/>
              </a:rPr>
              <a:t>The most successful art students begin with in-depth research, forming a strong foundation for their creative work. They show a clear visual and written progression, connecting their drawings, artist studies, and experiments to demonstrate how ideas develop. Through personal reflection, they acknowledge both successes and challenges, showing growth in thinking and making. Their final pieces are original yet clearly influenced by the artists they studied, with these links visible in both artwork and analysis. Careful reflection also helps them plan future work with intention.</a:t>
            </a:r>
          </a:p>
        </p:txBody>
      </p:sp>
      <p:sp>
        <p:nvSpPr>
          <p:cNvPr id="4" name="Rectangle 3">
            <a:extLst>
              <a:ext uri="{FF2B5EF4-FFF2-40B4-BE49-F238E27FC236}">
                <a16:creationId xmlns:a16="http://schemas.microsoft.com/office/drawing/2014/main" id="{6E0A6400-1D84-7200-8E53-9F2A1B6AA2D9}"/>
              </a:ext>
            </a:extLst>
          </p:cNvPr>
          <p:cNvSpPr/>
          <p:nvPr/>
        </p:nvSpPr>
        <p:spPr>
          <a:xfrm flipV="1">
            <a:off x="-16963" y="6242474"/>
            <a:ext cx="12208964" cy="61552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a:p>
        </p:txBody>
      </p:sp>
      <p:sp>
        <p:nvSpPr>
          <p:cNvPr id="5" name="Title 1">
            <a:extLst>
              <a:ext uri="{FF2B5EF4-FFF2-40B4-BE49-F238E27FC236}">
                <a16:creationId xmlns:a16="http://schemas.microsoft.com/office/drawing/2014/main" id="{65F5E484-C501-F714-C076-DA4294F7FBF7}"/>
              </a:ext>
            </a:extLst>
          </p:cNvPr>
          <p:cNvSpPr txBox="1">
            <a:spLocks/>
          </p:cNvSpPr>
          <p:nvPr/>
        </p:nvSpPr>
        <p:spPr>
          <a:xfrm>
            <a:off x="531772" y="0"/>
            <a:ext cx="11111494" cy="707859"/>
          </a:xfrm>
          <a:prstGeom prst="rect">
            <a:avLst/>
          </a:prstGeom>
        </p:spPr>
        <p:txBody>
          <a:bodyPr vert="horz" lIns="91440" tIns="45720" rIns="91440" bIns="45720" anchor="b">
            <a:normAutofit fontScale="92500" lnSpcReduction="10000"/>
          </a:bodyPr>
          <a:lstStyle>
            <a:lvl1pPr algn="l" rtl="0" eaLnBrk="1" latinLnBrk="0" hangingPunct="1">
              <a:spcBef>
                <a:spcPct val="0"/>
              </a:spcBef>
              <a:buNone/>
              <a:defRPr sz="4200" kern="1200">
                <a:solidFill>
                  <a:schemeClr val="tx2"/>
                </a:solidFill>
                <a:latin typeface="+mj-lt"/>
                <a:ea typeface="+mj-ea"/>
                <a:cs typeface="+mj-cs"/>
              </a:defRPr>
            </a:lvl1pPr>
            <a:extLst/>
          </a:lstStyle>
          <a:p>
            <a:r>
              <a:rPr lang="en-US" sz="4800" b="1" dirty="0">
                <a:latin typeface="+mn-lt"/>
              </a:rPr>
              <a:t>Ready for GCSE Evening – Art, Craft and Design</a:t>
            </a:r>
            <a:endParaRPr lang="en-US" sz="3600" dirty="0"/>
          </a:p>
        </p:txBody>
      </p:sp>
      <p:pic>
        <p:nvPicPr>
          <p:cNvPr id="1026" name="Picture 2" descr="Inspire the Future – Fullbrook School">
            <a:extLst>
              <a:ext uri="{FF2B5EF4-FFF2-40B4-BE49-F238E27FC236}">
                <a16:creationId xmlns:a16="http://schemas.microsoft.com/office/drawing/2014/main" id="{297B7B0D-80EB-477A-922A-20D0914913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88622" y="5219700"/>
            <a:ext cx="3140010" cy="155246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044F7D66-CDFA-4581-AE62-D961FB12400D}"/>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3518" b="89914" l="8125" r="94948">
                        <a14:foregroundMark x1="8698" y1="3987" x2="34688" y2="7623"/>
                        <a14:foregroundMark x1="34688" y1="7623" x2="44063" y2="7154"/>
                        <a14:foregroundMark x1="44063" y1="7154" x2="75260" y2="7154"/>
                        <a14:foregroundMark x1="75260" y1="7154" x2="85052" y2="6568"/>
                        <a14:foregroundMark x1="85052" y1="6568" x2="91198" y2="11845"/>
                        <a14:foregroundMark x1="91198" y1="11845" x2="92708" y2="77209"/>
                        <a14:foregroundMark x1="92708" y1="77209" x2="90052" y2="84246"/>
                        <a14:foregroundMark x1="90052" y1="84246" x2="84583" y2="90500"/>
                        <a14:foregroundMark x1="84583" y1="90500" x2="61615" y2="94175"/>
                        <a14:foregroundMark x1="61615" y1="94175" x2="18177" y2="87920"/>
                        <a14:foregroundMark x1="18177" y1="87920" x2="12708" y2="80688"/>
                        <a14:foregroundMark x1="12708" y1="80688" x2="8281" y2="40266"/>
                        <a14:foregroundMark x1="3898" y1="32256" x2="1094" y2="27131"/>
                        <a14:foregroundMark x1="8281" y1="40266" x2="7558" y2="38945"/>
                        <a14:foregroundMark x1="1094" y1="27131" x2="1615" y2="19781"/>
                        <a14:foregroundMark x1="6537" y1="19622" x2="11302" y2="19468"/>
                        <a14:foregroundMark x1="1615" y1="19781" x2="3880" y2="19708"/>
                        <a14:foregroundMark x1="11302" y1="19468" x2="11042" y2="12197"/>
                        <a14:foregroundMark x1="11042" y1="12197" x2="8281" y2="5512"/>
                        <a14:foregroundMark x1="8281" y1="5512" x2="8281" y2="5512"/>
                        <a14:foregroundMark x1="78646" y1="3987" x2="87865" y2="4848"/>
                        <a14:foregroundMark x1="87865" y1="4848" x2="92552" y2="23221"/>
                        <a14:foregroundMark x1="92188" y1="5903" x2="93958" y2="13370"/>
                        <a14:foregroundMark x1="93958" y1="13370" x2="92240" y2="20876"/>
                        <a14:foregroundMark x1="92240" y1="20876" x2="92344" y2="21579"/>
                        <a14:foregroundMark x1="93646" y1="21853" x2="93698" y2="7506"/>
                        <a14:foregroundMark x1="93698" y1="7506" x2="80990" y2="3557"/>
                        <a14:foregroundMark x1="7760" y1="86474" x2="12240" y2="93198"/>
                        <a14:foregroundMark x1="12240" y1="93198" x2="23073" y2="92690"/>
                        <a14:foregroundMark x1="23073" y1="92690" x2="42083" y2="93081"/>
                        <a14:foregroundMark x1="42083" y1="93081" x2="65156" y2="91282"/>
                        <a14:foregroundMark x1="65156" y1="91282" x2="85885" y2="92299"/>
                        <a14:foregroundMark x1="85885" y1="92299" x2="94167" y2="88233"/>
                        <a14:foregroundMark x1="94167" y1="88233" x2="94948" y2="77404"/>
                        <a14:foregroundMark x1="85573" y1="79984" x2="25781" y2="77678"/>
                        <a14:foregroundMark x1="25781" y1="77678" x2="21146" y2="76153"/>
                        <a14:foregroundMark x1="93281" y1="4691" x2="90885" y2="4965"/>
                        <a14:backgroundMark x1="5208" y1="17866" x2="5208" y2="21149"/>
                        <a14:backgroundMark x1="5573" y1="32721" x2="5938" y2="37099"/>
                        <a14:backgroundMark x1="4271" y1="33933" x2="6667" y2="37920"/>
                        <a14:backgroundMark x1="3750" y1="32291" x2="4635" y2="34363"/>
                        <a14:backgroundMark x1="6458" y1="37529" x2="7031" y2="39054"/>
                      </a14:backgroundRemoval>
                    </a14:imgEffect>
                  </a14:imgLayer>
                </a14:imgProps>
              </a:ext>
              <a:ext uri="{28A0092B-C50C-407E-A947-70E740481C1C}">
                <a14:useLocalDpi xmlns:a14="http://schemas.microsoft.com/office/drawing/2010/main" val="0"/>
              </a:ext>
            </a:extLst>
          </a:blip>
          <a:stretch>
            <a:fillRect/>
          </a:stretch>
        </p:blipFill>
        <p:spPr>
          <a:xfrm rot="1080784">
            <a:off x="9725391" y="2995689"/>
            <a:ext cx="1998354" cy="2662390"/>
          </a:xfrm>
          <a:prstGeom prst="rect">
            <a:avLst/>
          </a:prstGeom>
        </p:spPr>
      </p:pic>
      <p:pic>
        <p:nvPicPr>
          <p:cNvPr id="11" name="Picture 10">
            <a:extLst>
              <a:ext uri="{FF2B5EF4-FFF2-40B4-BE49-F238E27FC236}">
                <a16:creationId xmlns:a16="http://schemas.microsoft.com/office/drawing/2014/main" id="{4C685691-590B-491E-B800-C36AE6A1D93C}"/>
              </a:ext>
            </a:extLst>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0" b="98021" l="556" r="97639">
                        <a14:foregroundMark x1="8264" y1="1250" x2="57569" y2="10469"/>
                        <a14:foregroundMark x1="57569" y1="10469" x2="84097" y2="1771"/>
                        <a14:foregroundMark x1="84097" y1="1771" x2="94861" y2="885"/>
                        <a14:foregroundMark x1="90725" y1="74734" x2="90278" y2="82708"/>
                        <a14:foregroundMark x1="91887" y1="53982" x2="90895" y2="71693"/>
                        <a14:foregroundMark x1="94861" y1="885" x2="92275" y2="47054"/>
                        <a14:foregroundMark x1="90278" y1="82708" x2="95486" y2="89375"/>
                        <a14:foregroundMark x1="95486" y1="89375" x2="93264" y2="96198"/>
                        <a14:foregroundMark x1="93264" y1="96198" x2="84306" y2="99323"/>
                        <a14:foregroundMark x1="84306" y1="99323" x2="62917" y2="96146"/>
                        <a14:foregroundMark x1="62917" y1="96146" x2="52708" y2="98854"/>
                        <a14:foregroundMark x1="52708" y1="98854" x2="41111" y2="98490"/>
                        <a14:foregroundMark x1="41111" y1="98490" x2="15417" y2="84323"/>
                        <a14:foregroundMark x1="15417" y1="84323" x2="5486" y2="83594"/>
                        <a14:foregroundMark x1="5486" y1="83594" x2="4583" y2="83698"/>
                        <a14:foregroundMark x1="8264" y1="1354" x2="18681" y2="62813"/>
                        <a14:foregroundMark x1="18681" y1="62813" x2="18194" y2="62813"/>
                        <a14:foregroundMark x1="48611" y1="8958" x2="58333" y2="8958"/>
                        <a14:foregroundMark x1="58333" y1="8958" x2="85208" y2="260"/>
                        <a14:foregroundMark x1="85208" y1="260" x2="86528" y2="417"/>
                        <a14:foregroundMark x1="87639" y1="3698" x2="82917" y2="40729"/>
                        <a14:foregroundMark x1="82917" y1="40729" x2="83750" y2="41667"/>
                        <a14:foregroundMark x1="92778" y1="2760" x2="81458" y2="54063"/>
                        <a14:foregroundMark x1="81458" y1="54063" x2="81597" y2="54167"/>
                        <a14:foregroundMark x1="97708" y1="3021" x2="96597" y2="11667"/>
                        <a14:foregroundMark x1="74236" y1="48385" x2="74583" y2="57240"/>
                        <a14:foregroundMark x1="74583" y1="57240" x2="81042" y2="65417"/>
                        <a14:foregroundMark x1="30192" y1="1725" x2="54514" y2="4010"/>
                        <a14:foregroundMark x1="68504" y1="2043" x2="73403" y2="1354"/>
                        <a14:foregroundMark x1="54514" y1="4010" x2="68484" y2="2046"/>
                        <a14:foregroundMark x1="73403" y1="1354" x2="74653" y2="1354"/>
                        <a14:foregroundMark x1="21319" y1="2865" x2="10139" y2="1250"/>
                        <a14:foregroundMark x1="11736" y1="34375" x2="14444" y2="41458"/>
                        <a14:foregroundMark x1="15744" y1="60341" x2="15972" y2="63646"/>
                        <a14:foregroundMark x1="14444" y1="41458" x2="15495" y2="56713"/>
                        <a14:foregroundMark x1="15972" y1="63646" x2="19514" y2="70052"/>
                        <a14:foregroundMark x1="19514" y1="70052" x2="30833" y2="66771"/>
                        <a14:foregroundMark x1="30833" y1="66771" x2="34097" y2="62969"/>
                        <a14:foregroundMark x1="28403" y1="46875" x2="37569" y2="48802"/>
                        <a14:foregroundMark x1="37569" y1="48802" x2="43681" y2="48125"/>
                        <a14:foregroundMark x1="36528" y1="43177" x2="52083" y2="44948"/>
                        <a14:foregroundMark x1="23819" y1="45885" x2="23819" y2="52969"/>
                        <a14:foregroundMark x1="23819" y1="52969" x2="34236" y2="54167"/>
                        <a14:foregroundMark x1="34236" y1="54167" x2="38125" y2="52917"/>
                        <a14:foregroundMark x1="22917" y1="56354" x2="37431" y2="62292"/>
                        <a14:foregroundMark x1="40556" y1="63802" x2="41597" y2="89063"/>
                        <a14:foregroundMark x1="45486" y1="71354" x2="50764" y2="88958"/>
                        <a14:foregroundMark x1="50764" y1="88958" x2="50069" y2="94688"/>
                        <a14:foregroundMark x1="17778" y1="77135" x2="5556" y2="89740"/>
                        <a14:foregroundMark x1="556" y1="95104" x2="23472" y2="97865"/>
                        <a14:foregroundMark x1="63472" y1="74479" x2="62917" y2="83438"/>
                        <a14:foregroundMark x1="31944" y1="98021" x2="17673" y2="97668"/>
                        <a14:foregroundMark x1="15069" y1="71615" x2="9375" y2="78906"/>
                        <a14:foregroundMark x1="14428" y1="60458" x2="14861" y2="62813"/>
                        <a14:foregroundMark x1="15764" y1="21146" x2="19861" y2="37292"/>
                        <a14:foregroundMark x1="19861" y1="37292" x2="27917" y2="40781"/>
                        <a14:foregroundMark x1="27917" y1="40781" x2="52083" y2="38333"/>
                        <a14:foregroundMark x1="16181" y1="4688" x2="17083" y2="18698"/>
                        <a14:foregroundMark x1="36319" y1="6302" x2="50069" y2="8385"/>
                        <a14:backgroundMark x1="1458" y1="1667" x2="9167" y2="30677"/>
                        <a14:backgroundMark x1="9167" y1="30677" x2="11597" y2="33385"/>
                        <a14:backgroundMark x1="5347" y1="5625" x2="8611" y2="21146"/>
                        <a14:backgroundMark x1="9375" y1="33542" x2="9931" y2="38646"/>
                        <a14:backgroundMark x1="10625" y1="45625" x2="6042" y2="45625"/>
                        <a14:backgroundMark x1="10625" y1="37240" x2="14306" y2="60469"/>
                        <a14:backgroundMark x1="92222" y1="75052" x2="98264" y2="80573"/>
                        <a14:backgroundMark x1="98264" y1="80573" x2="99375" y2="84531"/>
                        <a14:backgroundMark x1="90208" y1="75885" x2="91667" y2="69531"/>
                        <a14:backgroundMark x1="88333" y1="74115" x2="99931" y2="1094"/>
                        <a14:backgroundMark x1="67500" y1="938" x2="48333" y2="1927"/>
                        <a14:backgroundMark x1="48333" y1="1927" x2="32083" y2="156"/>
                        <a14:backgroundMark x1="36667" y1="4792" x2="55972" y2="7448"/>
                        <a14:backgroundMark x1="55972" y1="7448" x2="64167" y2="5521"/>
                        <a14:backgroundMark x1="22222" y1="417" x2="19236" y2="0"/>
                        <a14:backgroundMark x1="21458" y1="1510" x2="18194" y2="1094"/>
                        <a14:backgroundMark x1="29514" y1="938" x2="20208" y2="1094"/>
                        <a14:backgroundMark x1="1458" y1="98021" x2="28819" y2="99375"/>
                      </a14:backgroundRemoval>
                    </a14:imgEffect>
                  </a14:imgLayer>
                </a14:imgProps>
              </a:ext>
              <a:ext uri="{28A0092B-C50C-407E-A947-70E740481C1C}">
                <a14:useLocalDpi xmlns:a14="http://schemas.microsoft.com/office/drawing/2010/main" val="0"/>
              </a:ext>
            </a:extLst>
          </a:blip>
          <a:stretch>
            <a:fillRect/>
          </a:stretch>
        </p:blipFill>
        <p:spPr>
          <a:xfrm>
            <a:off x="8988622" y="611432"/>
            <a:ext cx="2012426" cy="2683235"/>
          </a:xfrm>
          <a:prstGeom prst="rect">
            <a:avLst/>
          </a:prstGeom>
        </p:spPr>
      </p:pic>
      <p:sp>
        <p:nvSpPr>
          <p:cNvPr id="3" name="Rectangle 2">
            <a:extLst>
              <a:ext uri="{FF2B5EF4-FFF2-40B4-BE49-F238E27FC236}">
                <a16:creationId xmlns:a16="http://schemas.microsoft.com/office/drawing/2014/main" id="{35F1D303-1BC2-452D-B8F1-CB540FE2A20B}"/>
              </a:ext>
            </a:extLst>
          </p:cNvPr>
          <p:cNvSpPr/>
          <p:nvPr/>
        </p:nvSpPr>
        <p:spPr>
          <a:xfrm>
            <a:off x="381000" y="1270801"/>
            <a:ext cx="6258445" cy="523220"/>
          </a:xfrm>
          <a:prstGeom prst="rect">
            <a:avLst/>
          </a:prstGeom>
        </p:spPr>
        <p:txBody>
          <a:bodyPr wrap="none">
            <a:spAutoFit/>
          </a:bodyPr>
          <a:lstStyle/>
          <a:p>
            <a:r>
              <a:rPr lang="en-GB" sz="2800" b="1" u="sng" dirty="0">
                <a:solidFill>
                  <a:schemeClr val="accent1">
                    <a:lumMod val="75000"/>
                  </a:schemeClr>
                </a:solidFill>
                <a:latin typeface="Century Gothic" panose="020B0502020202020204" pitchFamily="34" charset="0"/>
              </a:rPr>
              <a:t>The Most Successful Students in Art:</a:t>
            </a:r>
          </a:p>
        </p:txBody>
      </p:sp>
    </p:spTree>
    <p:extLst>
      <p:ext uri="{BB962C8B-B14F-4D97-AF65-F5344CB8AC3E}">
        <p14:creationId xmlns:p14="http://schemas.microsoft.com/office/powerpoint/2010/main" val="3517872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3D2AD7-6B1F-E720-3979-3DBCB1852E1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E0A6400-1D84-7200-8E53-9F2A1B6AA2D9}"/>
              </a:ext>
            </a:extLst>
          </p:cNvPr>
          <p:cNvSpPr/>
          <p:nvPr/>
        </p:nvSpPr>
        <p:spPr>
          <a:xfrm flipV="1">
            <a:off x="-16963" y="6242474"/>
            <a:ext cx="12208964" cy="61552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a:p>
        </p:txBody>
      </p:sp>
      <p:sp>
        <p:nvSpPr>
          <p:cNvPr id="5" name="Title 1">
            <a:extLst>
              <a:ext uri="{FF2B5EF4-FFF2-40B4-BE49-F238E27FC236}">
                <a16:creationId xmlns:a16="http://schemas.microsoft.com/office/drawing/2014/main" id="{65F5E484-C501-F714-C076-DA4294F7FBF7}"/>
              </a:ext>
            </a:extLst>
          </p:cNvPr>
          <p:cNvSpPr txBox="1">
            <a:spLocks/>
          </p:cNvSpPr>
          <p:nvPr/>
        </p:nvSpPr>
        <p:spPr>
          <a:xfrm>
            <a:off x="531772" y="0"/>
            <a:ext cx="11111494" cy="707859"/>
          </a:xfrm>
          <a:prstGeom prst="rect">
            <a:avLst/>
          </a:prstGeom>
        </p:spPr>
        <p:txBody>
          <a:bodyPr vert="horz" lIns="91440" tIns="45720" rIns="91440" bIns="45720" anchor="b">
            <a:normAutofit fontScale="92500" lnSpcReduction="10000"/>
          </a:bodyPr>
          <a:lstStyle>
            <a:lvl1pPr algn="l" rtl="0" eaLnBrk="1" latinLnBrk="0" hangingPunct="1">
              <a:spcBef>
                <a:spcPct val="0"/>
              </a:spcBef>
              <a:buNone/>
              <a:defRPr sz="4200" kern="1200">
                <a:solidFill>
                  <a:schemeClr val="tx2"/>
                </a:solidFill>
                <a:latin typeface="+mj-lt"/>
                <a:ea typeface="+mj-ea"/>
                <a:cs typeface="+mj-cs"/>
              </a:defRPr>
            </a:lvl1pPr>
            <a:extLst/>
          </a:lstStyle>
          <a:p>
            <a:r>
              <a:rPr lang="en-US" sz="4800" b="1" dirty="0">
                <a:latin typeface="+mn-lt"/>
              </a:rPr>
              <a:t>Ready for GCSE Evening – Art, Craft and Design</a:t>
            </a:r>
            <a:endParaRPr lang="en-US" sz="3600" dirty="0"/>
          </a:p>
        </p:txBody>
      </p:sp>
      <p:pic>
        <p:nvPicPr>
          <p:cNvPr id="1026" name="Picture 2" descr="Inspire the Future – Fullbrook School">
            <a:extLst>
              <a:ext uri="{FF2B5EF4-FFF2-40B4-BE49-F238E27FC236}">
                <a16:creationId xmlns:a16="http://schemas.microsoft.com/office/drawing/2014/main" id="{297B7B0D-80EB-477A-922A-20D0914913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88622" y="5219700"/>
            <a:ext cx="3140010" cy="155246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4CFC843A-B633-4210-BBCE-9D8A101D21E9}"/>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rcRect l="12383" t="7734" r="9145" b="9929"/>
          <a:stretch/>
        </p:blipFill>
        <p:spPr>
          <a:xfrm>
            <a:off x="8527592" y="707859"/>
            <a:ext cx="3535051" cy="2464746"/>
          </a:xfrm>
          <a:prstGeom prst="rect">
            <a:avLst/>
          </a:prstGeom>
          <a:ln>
            <a:solidFill>
              <a:srgbClr val="002060"/>
            </a:solidFill>
          </a:ln>
        </p:spPr>
      </p:pic>
      <p:sp>
        <p:nvSpPr>
          <p:cNvPr id="2" name="Rectangle 1">
            <a:extLst>
              <a:ext uri="{FF2B5EF4-FFF2-40B4-BE49-F238E27FC236}">
                <a16:creationId xmlns:a16="http://schemas.microsoft.com/office/drawing/2014/main" id="{A30921AC-6775-4BC7-81C2-2EB0585E0CC3}"/>
              </a:ext>
            </a:extLst>
          </p:cNvPr>
          <p:cNvSpPr/>
          <p:nvPr/>
        </p:nvSpPr>
        <p:spPr>
          <a:xfrm>
            <a:off x="191872" y="1424726"/>
            <a:ext cx="8273541" cy="1754326"/>
          </a:xfrm>
          <a:prstGeom prst="rect">
            <a:avLst/>
          </a:prstGeom>
          <a:ln>
            <a:solidFill>
              <a:schemeClr val="accent1"/>
            </a:solidFill>
          </a:ln>
        </p:spPr>
        <p:txBody>
          <a:bodyPr wrap="square">
            <a:spAutoFit/>
          </a:bodyPr>
          <a:lstStyle/>
          <a:p>
            <a:pPr lvl="0" eaLnBrk="0" fontAlgn="base" hangingPunct="0">
              <a:spcBef>
                <a:spcPct val="0"/>
              </a:spcBef>
              <a:spcAft>
                <a:spcPct val="0"/>
              </a:spcAft>
            </a:pPr>
            <a:r>
              <a:rPr lang="en-US" altLang="en-US" dirty="0">
                <a:latin typeface="Century Gothic" panose="020B0502020202020204" pitchFamily="34" charset="0"/>
              </a:rPr>
              <a:t>Be </a:t>
            </a:r>
            <a:r>
              <a:rPr lang="en-US" altLang="en-US" b="1" dirty="0">
                <a:solidFill>
                  <a:schemeClr val="accent1">
                    <a:lumMod val="75000"/>
                  </a:schemeClr>
                </a:solidFill>
                <a:latin typeface="Century Gothic" panose="020B0502020202020204" pitchFamily="34" charset="0"/>
              </a:rPr>
              <a:t>creative</a:t>
            </a:r>
            <a:r>
              <a:rPr lang="en-US" altLang="en-US" dirty="0">
                <a:solidFill>
                  <a:schemeClr val="accent1">
                    <a:lumMod val="75000"/>
                  </a:schemeClr>
                </a:solidFill>
                <a:latin typeface="Century Gothic" panose="020B0502020202020204" pitchFamily="34" charset="0"/>
              </a:rPr>
              <a:t> </a:t>
            </a:r>
            <a:r>
              <a:rPr lang="en-US" altLang="en-US" dirty="0">
                <a:latin typeface="Century Gothic" panose="020B0502020202020204" pitchFamily="34" charset="0"/>
              </a:rPr>
              <a:t>and take risks with your ideas.</a:t>
            </a:r>
          </a:p>
          <a:p>
            <a:pPr lvl="0" eaLnBrk="0" fontAlgn="base" hangingPunct="0">
              <a:spcBef>
                <a:spcPct val="0"/>
              </a:spcBef>
              <a:spcAft>
                <a:spcPct val="0"/>
              </a:spcAft>
            </a:pPr>
            <a:r>
              <a:rPr lang="en-US" altLang="en-US" b="1" dirty="0">
                <a:solidFill>
                  <a:schemeClr val="accent1">
                    <a:lumMod val="75000"/>
                  </a:schemeClr>
                </a:solidFill>
                <a:latin typeface="Century Gothic" panose="020B0502020202020204" pitchFamily="34" charset="0"/>
              </a:rPr>
              <a:t>Push yourself</a:t>
            </a:r>
            <a:r>
              <a:rPr lang="en-US" altLang="en-US" dirty="0">
                <a:solidFill>
                  <a:schemeClr val="accent1">
                    <a:lumMod val="75000"/>
                  </a:schemeClr>
                </a:solidFill>
                <a:latin typeface="Century Gothic" panose="020B0502020202020204" pitchFamily="34" charset="0"/>
              </a:rPr>
              <a:t> </a:t>
            </a:r>
            <a:r>
              <a:rPr lang="en-US" altLang="en-US" dirty="0">
                <a:latin typeface="Century Gothic" panose="020B0502020202020204" pitchFamily="34" charset="0"/>
              </a:rPr>
              <a:t>beyond what feels comfortable.</a:t>
            </a:r>
          </a:p>
          <a:p>
            <a:pPr lvl="0" eaLnBrk="0" fontAlgn="base" hangingPunct="0">
              <a:spcBef>
                <a:spcPct val="0"/>
              </a:spcBef>
              <a:spcAft>
                <a:spcPct val="0"/>
              </a:spcAft>
            </a:pPr>
            <a:r>
              <a:rPr lang="en-US" altLang="en-US" b="1" dirty="0">
                <a:solidFill>
                  <a:schemeClr val="accent1">
                    <a:lumMod val="75000"/>
                  </a:schemeClr>
                </a:solidFill>
                <a:latin typeface="Century Gothic" panose="020B0502020202020204" pitchFamily="34" charset="0"/>
              </a:rPr>
              <a:t>Research extensively</a:t>
            </a:r>
            <a:r>
              <a:rPr lang="en-US" altLang="en-US" dirty="0">
                <a:solidFill>
                  <a:schemeClr val="accent1">
                    <a:lumMod val="75000"/>
                  </a:schemeClr>
                </a:solidFill>
                <a:latin typeface="Century Gothic" panose="020B0502020202020204" pitchFamily="34" charset="0"/>
              </a:rPr>
              <a:t> </a:t>
            </a:r>
            <a:r>
              <a:rPr lang="en-US" altLang="en-US" dirty="0">
                <a:latin typeface="Century Gothic" panose="020B0502020202020204" pitchFamily="34" charset="0"/>
              </a:rPr>
              <a:t>to build a strong understanding.</a:t>
            </a:r>
          </a:p>
          <a:p>
            <a:pPr lvl="0" eaLnBrk="0" fontAlgn="base" hangingPunct="0">
              <a:spcBef>
                <a:spcPct val="0"/>
              </a:spcBef>
              <a:spcAft>
                <a:spcPct val="0"/>
              </a:spcAft>
            </a:pPr>
            <a:r>
              <a:rPr lang="en-US" altLang="en-US" dirty="0">
                <a:latin typeface="Century Gothic" panose="020B0502020202020204" pitchFamily="34" charset="0"/>
              </a:rPr>
              <a:t>Always know </a:t>
            </a:r>
            <a:r>
              <a:rPr lang="en-US" altLang="en-US" b="1" dirty="0">
                <a:solidFill>
                  <a:schemeClr val="accent1">
                    <a:lumMod val="75000"/>
                  </a:schemeClr>
                </a:solidFill>
                <a:latin typeface="Century Gothic" panose="020B0502020202020204" pitchFamily="34" charset="0"/>
              </a:rPr>
              <a:t>why</a:t>
            </a:r>
            <a:r>
              <a:rPr lang="en-US" altLang="en-US" dirty="0">
                <a:solidFill>
                  <a:schemeClr val="accent1">
                    <a:lumMod val="75000"/>
                  </a:schemeClr>
                </a:solidFill>
                <a:latin typeface="Century Gothic" panose="020B0502020202020204" pitchFamily="34" charset="0"/>
              </a:rPr>
              <a:t> </a:t>
            </a:r>
            <a:r>
              <a:rPr lang="en-US" altLang="en-US" dirty="0">
                <a:latin typeface="Century Gothic" panose="020B0502020202020204" pitchFamily="34" charset="0"/>
              </a:rPr>
              <a:t>you’re doing something.</a:t>
            </a:r>
          </a:p>
          <a:p>
            <a:pPr lvl="0" eaLnBrk="0" fontAlgn="base" hangingPunct="0">
              <a:spcBef>
                <a:spcPct val="0"/>
              </a:spcBef>
              <a:spcAft>
                <a:spcPct val="0"/>
              </a:spcAft>
            </a:pPr>
            <a:r>
              <a:rPr lang="en-US" altLang="en-US" dirty="0">
                <a:latin typeface="Century Gothic" panose="020B0502020202020204" pitchFamily="34" charset="0"/>
              </a:rPr>
              <a:t>Choose your </a:t>
            </a:r>
            <a:r>
              <a:rPr lang="en-US" altLang="en-US" b="1" dirty="0">
                <a:solidFill>
                  <a:schemeClr val="accent1">
                    <a:lumMod val="75000"/>
                  </a:schemeClr>
                </a:solidFill>
                <a:latin typeface="Century Gothic" panose="020B0502020202020204" pitchFamily="34" charset="0"/>
              </a:rPr>
              <a:t>source of inspiration carefully</a:t>
            </a:r>
            <a:r>
              <a:rPr lang="en-US" altLang="en-US" dirty="0">
                <a:latin typeface="Century Gothic" panose="020B0502020202020204" pitchFamily="34" charset="0"/>
              </a:rPr>
              <a:t>, so their style can naturally influence your own.</a:t>
            </a:r>
          </a:p>
        </p:txBody>
      </p:sp>
      <p:sp>
        <p:nvSpPr>
          <p:cNvPr id="3" name="Rectangle 2">
            <a:extLst>
              <a:ext uri="{FF2B5EF4-FFF2-40B4-BE49-F238E27FC236}">
                <a16:creationId xmlns:a16="http://schemas.microsoft.com/office/drawing/2014/main" id="{DDE20CAA-47B3-4096-9662-8C6C0E11408A}"/>
              </a:ext>
            </a:extLst>
          </p:cNvPr>
          <p:cNvSpPr/>
          <p:nvPr/>
        </p:nvSpPr>
        <p:spPr>
          <a:xfrm>
            <a:off x="199696" y="4356583"/>
            <a:ext cx="8820984" cy="1477328"/>
          </a:xfrm>
          <a:prstGeom prst="rect">
            <a:avLst/>
          </a:prstGeom>
          <a:ln>
            <a:solidFill>
              <a:schemeClr val="accent1"/>
            </a:solidFill>
          </a:ln>
        </p:spPr>
        <p:txBody>
          <a:bodyPr wrap="square">
            <a:spAutoFit/>
          </a:bodyPr>
          <a:lstStyle/>
          <a:p>
            <a:pPr lvl="0" eaLnBrk="0" fontAlgn="base" hangingPunct="0">
              <a:spcBef>
                <a:spcPct val="0"/>
              </a:spcBef>
              <a:spcAft>
                <a:spcPct val="0"/>
              </a:spcAft>
            </a:pPr>
            <a:r>
              <a:rPr lang="en-US" altLang="en-US" dirty="0">
                <a:latin typeface="Century Gothic" panose="020B0502020202020204" pitchFamily="34" charset="0"/>
              </a:rPr>
              <a:t>Use </a:t>
            </a:r>
            <a:r>
              <a:rPr lang="en-US" altLang="en-US" b="1" dirty="0">
                <a:solidFill>
                  <a:schemeClr val="accent1">
                    <a:lumMod val="75000"/>
                  </a:schemeClr>
                </a:solidFill>
                <a:latin typeface="Century Gothic" panose="020B0502020202020204" pitchFamily="34" charset="0"/>
              </a:rPr>
              <a:t>homework time wisely</a:t>
            </a:r>
            <a:r>
              <a:rPr lang="en-US" altLang="en-US" dirty="0">
                <a:solidFill>
                  <a:schemeClr val="accent1">
                    <a:lumMod val="75000"/>
                  </a:schemeClr>
                </a:solidFill>
                <a:latin typeface="Century Gothic" panose="020B0502020202020204" pitchFamily="34" charset="0"/>
              </a:rPr>
              <a:t> </a:t>
            </a:r>
            <a:r>
              <a:rPr lang="en-US" altLang="en-US" dirty="0">
                <a:latin typeface="Century Gothic" panose="020B0502020202020204" pitchFamily="34" charset="0"/>
              </a:rPr>
              <a:t>and stay on top of your </a:t>
            </a:r>
            <a:r>
              <a:rPr lang="en-US" altLang="en-US" b="1" dirty="0">
                <a:solidFill>
                  <a:schemeClr val="accent1">
                    <a:lumMod val="75000"/>
                  </a:schemeClr>
                </a:solidFill>
                <a:latin typeface="Century Gothic" panose="020B0502020202020204" pitchFamily="34" charset="0"/>
              </a:rPr>
              <a:t>personal targets</a:t>
            </a:r>
            <a:r>
              <a:rPr lang="en-US" altLang="en-US" dirty="0">
                <a:latin typeface="Century Gothic" panose="020B0502020202020204" pitchFamily="34" charset="0"/>
              </a:rPr>
              <a:t>.</a:t>
            </a:r>
          </a:p>
          <a:p>
            <a:pPr lvl="0" eaLnBrk="0" fontAlgn="base" hangingPunct="0">
              <a:spcBef>
                <a:spcPct val="0"/>
              </a:spcBef>
              <a:spcAft>
                <a:spcPct val="0"/>
              </a:spcAft>
            </a:pPr>
            <a:r>
              <a:rPr lang="en-US" altLang="en-US" b="1" dirty="0">
                <a:solidFill>
                  <a:schemeClr val="accent1">
                    <a:lumMod val="75000"/>
                  </a:schemeClr>
                </a:solidFill>
                <a:latin typeface="Century Gothic" panose="020B0502020202020204" pitchFamily="34" charset="0"/>
              </a:rPr>
              <a:t>Ask questions</a:t>
            </a:r>
            <a:r>
              <a:rPr lang="en-US" altLang="en-US" dirty="0">
                <a:solidFill>
                  <a:schemeClr val="accent1">
                    <a:lumMod val="75000"/>
                  </a:schemeClr>
                </a:solidFill>
                <a:latin typeface="Century Gothic" panose="020B0502020202020204" pitchFamily="34" charset="0"/>
              </a:rPr>
              <a:t> </a:t>
            </a:r>
            <a:r>
              <a:rPr lang="en-US" altLang="en-US" dirty="0">
                <a:latin typeface="Century Gothic" panose="020B0502020202020204" pitchFamily="34" charset="0"/>
              </a:rPr>
              <a:t>when you need help.</a:t>
            </a:r>
          </a:p>
          <a:p>
            <a:pPr lvl="0" eaLnBrk="0" fontAlgn="base" hangingPunct="0">
              <a:spcBef>
                <a:spcPct val="0"/>
              </a:spcBef>
              <a:spcAft>
                <a:spcPct val="0"/>
              </a:spcAft>
            </a:pPr>
            <a:r>
              <a:rPr lang="en-US" altLang="en-US" dirty="0">
                <a:latin typeface="Century Gothic" panose="020B0502020202020204" pitchFamily="34" charset="0"/>
              </a:rPr>
              <a:t>Take full </a:t>
            </a:r>
            <a:r>
              <a:rPr lang="en-US" altLang="en-US" b="1" dirty="0">
                <a:solidFill>
                  <a:schemeClr val="accent1">
                    <a:lumMod val="75000"/>
                  </a:schemeClr>
                </a:solidFill>
                <a:latin typeface="Century Gothic" panose="020B0502020202020204" pitchFamily="34" charset="0"/>
              </a:rPr>
              <a:t>ownership of your project</a:t>
            </a:r>
            <a:r>
              <a:rPr lang="en-US" altLang="en-US" dirty="0">
                <a:latin typeface="Century Gothic" panose="020B0502020202020204" pitchFamily="34" charset="0"/>
              </a:rPr>
              <a:t>—this is your chance to express your unique artistic voice.</a:t>
            </a:r>
          </a:p>
          <a:p>
            <a:pPr eaLnBrk="0" fontAlgn="base" hangingPunct="0">
              <a:spcBef>
                <a:spcPct val="0"/>
              </a:spcBef>
              <a:spcAft>
                <a:spcPct val="0"/>
              </a:spcAft>
            </a:pPr>
            <a:r>
              <a:rPr lang="en-GB" b="1" dirty="0">
                <a:solidFill>
                  <a:schemeClr val="accent1">
                    <a:lumMod val="75000"/>
                  </a:schemeClr>
                </a:solidFill>
                <a:latin typeface="Century Gothic" panose="020B0502020202020204" pitchFamily="34" charset="0"/>
              </a:rPr>
              <a:t>Visit Art Exhibits </a:t>
            </a:r>
            <a:r>
              <a:rPr lang="en-GB" dirty="0">
                <a:latin typeface="Century Gothic" panose="020B0502020202020204" pitchFamily="34" charset="0"/>
              </a:rPr>
              <a:t>– Get inspired and learn from real-world art.</a:t>
            </a:r>
          </a:p>
        </p:txBody>
      </p:sp>
      <p:pic>
        <p:nvPicPr>
          <p:cNvPr id="8" name="Picture 7">
            <a:extLst>
              <a:ext uri="{FF2B5EF4-FFF2-40B4-BE49-F238E27FC236}">
                <a16:creationId xmlns:a16="http://schemas.microsoft.com/office/drawing/2014/main" id="{AEB1943C-5AAE-4CA5-8B32-372E8CFDF47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112980" y="2951136"/>
            <a:ext cx="2949663" cy="2212247"/>
          </a:xfrm>
          <a:prstGeom prst="rect">
            <a:avLst/>
          </a:prstGeom>
          <a:ln w="38100">
            <a:solidFill>
              <a:schemeClr val="bg1"/>
            </a:solidFill>
          </a:ln>
        </p:spPr>
      </p:pic>
      <p:sp>
        <p:nvSpPr>
          <p:cNvPr id="6" name="Rectangle 5">
            <a:extLst>
              <a:ext uri="{FF2B5EF4-FFF2-40B4-BE49-F238E27FC236}">
                <a16:creationId xmlns:a16="http://schemas.microsoft.com/office/drawing/2014/main" id="{190BAE67-C4CB-485E-B3DB-AD0846AC9572}"/>
              </a:ext>
            </a:extLst>
          </p:cNvPr>
          <p:cNvSpPr/>
          <p:nvPr/>
        </p:nvSpPr>
        <p:spPr>
          <a:xfrm>
            <a:off x="191872" y="850095"/>
            <a:ext cx="2029723" cy="461665"/>
          </a:xfrm>
          <a:prstGeom prst="rect">
            <a:avLst/>
          </a:prstGeom>
        </p:spPr>
        <p:txBody>
          <a:bodyPr wrap="none">
            <a:spAutoFit/>
          </a:bodyPr>
          <a:lstStyle/>
          <a:p>
            <a:pPr lvl="0" eaLnBrk="0" fontAlgn="base" hangingPunct="0">
              <a:spcBef>
                <a:spcPct val="0"/>
              </a:spcBef>
              <a:spcAft>
                <a:spcPct val="0"/>
              </a:spcAft>
            </a:pPr>
            <a:r>
              <a:rPr lang="en-GB" sz="2400" b="1" u="sng" dirty="0">
                <a:solidFill>
                  <a:schemeClr val="accent1">
                    <a:lumMod val="75000"/>
                  </a:schemeClr>
                </a:solidFill>
                <a:latin typeface="Century Gothic" panose="020B0502020202020204" pitchFamily="34" charset="0"/>
              </a:rPr>
              <a:t>Our advice</a:t>
            </a:r>
            <a:r>
              <a:rPr lang="en-GB" sz="2400" dirty="0">
                <a:latin typeface="Century Gothic" panose="020B0502020202020204" pitchFamily="34" charset="0"/>
              </a:rPr>
              <a:t>: </a:t>
            </a:r>
          </a:p>
        </p:txBody>
      </p:sp>
      <p:sp>
        <p:nvSpPr>
          <p:cNvPr id="7" name="Rectangle 6">
            <a:extLst>
              <a:ext uri="{FF2B5EF4-FFF2-40B4-BE49-F238E27FC236}">
                <a16:creationId xmlns:a16="http://schemas.microsoft.com/office/drawing/2014/main" id="{BDFD3779-FF5D-4239-A386-B931DA68716E}"/>
              </a:ext>
            </a:extLst>
          </p:cNvPr>
          <p:cNvSpPr/>
          <p:nvPr/>
        </p:nvSpPr>
        <p:spPr>
          <a:xfrm>
            <a:off x="191872" y="3795649"/>
            <a:ext cx="3308919" cy="461665"/>
          </a:xfrm>
          <a:prstGeom prst="rect">
            <a:avLst/>
          </a:prstGeom>
        </p:spPr>
        <p:txBody>
          <a:bodyPr wrap="none">
            <a:spAutoFit/>
          </a:bodyPr>
          <a:lstStyle/>
          <a:p>
            <a:pPr lvl="0" eaLnBrk="0" fontAlgn="base" hangingPunct="0">
              <a:spcBef>
                <a:spcPct val="0"/>
              </a:spcBef>
              <a:spcAft>
                <a:spcPct val="0"/>
              </a:spcAft>
            </a:pPr>
            <a:r>
              <a:rPr lang="en-US" altLang="en-US" sz="2400" b="1" u="sng" dirty="0">
                <a:solidFill>
                  <a:schemeClr val="accent1">
                    <a:lumMod val="75000"/>
                  </a:schemeClr>
                </a:solidFill>
                <a:latin typeface="Century Gothic" panose="020B0502020202020204" pitchFamily="34" charset="0"/>
              </a:rPr>
              <a:t>Good Habits to Build:</a:t>
            </a:r>
          </a:p>
        </p:txBody>
      </p:sp>
    </p:spTree>
    <p:extLst>
      <p:ext uri="{BB962C8B-B14F-4D97-AF65-F5344CB8AC3E}">
        <p14:creationId xmlns:p14="http://schemas.microsoft.com/office/powerpoint/2010/main" val="16420195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3D2AD7-6B1F-E720-3979-3DBCB1852E1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E0A6400-1D84-7200-8E53-9F2A1B6AA2D9}"/>
              </a:ext>
            </a:extLst>
          </p:cNvPr>
          <p:cNvSpPr/>
          <p:nvPr/>
        </p:nvSpPr>
        <p:spPr>
          <a:xfrm flipV="1">
            <a:off x="-16963" y="6242474"/>
            <a:ext cx="12208964" cy="61552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a:p>
        </p:txBody>
      </p:sp>
      <p:sp>
        <p:nvSpPr>
          <p:cNvPr id="5" name="Title 1">
            <a:extLst>
              <a:ext uri="{FF2B5EF4-FFF2-40B4-BE49-F238E27FC236}">
                <a16:creationId xmlns:a16="http://schemas.microsoft.com/office/drawing/2014/main" id="{65F5E484-C501-F714-C076-DA4294F7FBF7}"/>
              </a:ext>
            </a:extLst>
          </p:cNvPr>
          <p:cNvSpPr txBox="1">
            <a:spLocks/>
          </p:cNvSpPr>
          <p:nvPr/>
        </p:nvSpPr>
        <p:spPr>
          <a:xfrm>
            <a:off x="531772" y="0"/>
            <a:ext cx="11111494" cy="707859"/>
          </a:xfrm>
          <a:prstGeom prst="rect">
            <a:avLst/>
          </a:prstGeom>
        </p:spPr>
        <p:txBody>
          <a:bodyPr vert="horz" lIns="91440" tIns="45720" rIns="91440" bIns="45720" anchor="b">
            <a:normAutofit fontScale="92500" lnSpcReduction="10000"/>
          </a:bodyPr>
          <a:lstStyle>
            <a:lvl1pPr algn="l" rtl="0" eaLnBrk="1" latinLnBrk="0" hangingPunct="1">
              <a:spcBef>
                <a:spcPct val="0"/>
              </a:spcBef>
              <a:buNone/>
              <a:defRPr sz="4200" kern="1200">
                <a:solidFill>
                  <a:schemeClr val="tx2"/>
                </a:solidFill>
                <a:latin typeface="+mj-lt"/>
                <a:ea typeface="+mj-ea"/>
                <a:cs typeface="+mj-cs"/>
              </a:defRPr>
            </a:lvl1pPr>
            <a:extLst/>
          </a:lstStyle>
          <a:p>
            <a:r>
              <a:rPr lang="en-US" sz="4800" b="1" dirty="0">
                <a:latin typeface="+mn-lt"/>
              </a:rPr>
              <a:t>Ready for GCSE Evening – Art, Craft and Design</a:t>
            </a:r>
            <a:endParaRPr lang="en-US" sz="3600" dirty="0"/>
          </a:p>
        </p:txBody>
      </p:sp>
      <p:sp>
        <p:nvSpPr>
          <p:cNvPr id="7" name="Content Placeholder 7">
            <a:extLst>
              <a:ext uri="{FF2B5EF4-FFF2-40B4-BE49-F238E27FC236}">
                <a16:creationId xmlns:a16="http://schemas.microsoft.com/office/drawing/2014/main" id="{75654839-937D-498E-9BD5-FFDF53C0B3E0}"/>
              </a:ext>
            </a:extLst>
          </p:cNvPr>
          <p:cNvSpPr>
            <a:spLocks noGrp="1"/>
          </p:cNvSpPr>
          <p:nvPr>
            <p:ph sz="quarter" idx="13"/>
          </p:nvPr>
        </p:nvSpPr>
        <p:spPr>
          <a:xfrm>
            <a:off x="198120" y="1742362"/>
            <a:ext cx="9464354" cy="3744038"/>
          </a:xfrm>
          <a:ln>
            <a:solidFill>
              <a:schemeClr val="accent1"/>
            </a:solidFill>
          </a:ln>
        </p:spPr>
        <p:txBody>
          <a:bodyPr vert="horz" lIns="121920" tIns="60960" rIns="121920" bIns="60960" anchor="t">
            <a:noAutofit/>
          </a:bodyPr>
          <a:lstStyle/>
          <a:p>
            <a:pPr marL="0" lvl="0" indent="0" eaLnBrk="0" fontAlgn="base" hangingPunct="0">
              <a:lnSpc>
                <a:spcPct val="100000"/>
              </a:lnSpc>
              <a:spcBef>
                <a:spcPct val="0"/>
              </a:spcBef>
              <a:spcAft>
                <a:spcPct val="0"/>
              </a:spcAft>
              <a:buNone/>
            </a:pPr>
            <a:r>
              <a:rPr lang="en-US" altLang="en-US" sz="1800" b="1" dirty="0">
                <a:latin typeface="Century Gothic" panose="020B0502020202020204" pitchFamily="34" charset="0"/>
              </a:rPr>
              <a:t>Art Galleries &amp; Museums</a:t>
            </a:r>
          </a:p>
          <a:p>
            <a:pPr marL="0" lvl="0" indent="0" eaLnBrk="0" fontAlgn="base" hangingPunct="0">
              <a:lnSpc>
                <a:spcPct val="100000"/>
              </a:lnSpc>
              <a:spcBef>
                <a:spcPct val="0"/>
              </a:spcBef>
              <a:spcAft>
                <a:spcPct val="0"/>
              </a:spcAft>
              <a:buNone/>
            </a:pPr>
            <a:r>
              <a:rPr lang="en-US" altLang="en-US" sz="1800" b="1" dirty="0">
                <a:latin typeface="Century Gothic" panose="020B0502020202020204" pitchFamily="34" charset="0"/>
                <a:hlinkClick r:id="rId3"/>
              </a:rPr>
              <a:t>Google Arts &amp; Culture</a:t>
            </a:r>
            <a:r>
              <a:rPr lang="en-US" altLang="en-US" sz="1800" b="1" dirty="0">
                <a:latin typeface="Century Gothic" panose="020B0502020202020204" pitchFamily="34" charset="0"/>
              </a:rPr>
              <a:t>: </a:t>
            </a:r>
            <a:r>
              <a:rPr lang="en-US" altLang="en-US" sz="1800" dirty="0">
                <a:latin typeface="Century Gothic" panose="020B0502020202020204" pitchFamily="34" charset="0"/>
              </a:rPr>
              <a:t>Explore thousands of artworks from museums worldwide</a:t>
            </a:r>
          </a:p>
          <a:p>
            <a:pPr marL="0" lvl="0" indent="0" eaLnBrk="0" fontAlgn="base" hangingPunct="0">
              <a:lnSpc>
                <a:spcPct val="100000"/>
              </a:lnSpc>
              <a:spcBef>
                <a:spcPct val="0"/>
              </a:spcBef>
              <a:spcAft>
                <a:spcPct val="0"/>
              </a:spcAft>
              <a:buNone/>
            </a:pPr>
            <a:r>
              <a:rPr lang="en-US" altLang="en-US" sz="1800" dirty="0">
                <a:latin typeface="Century Gothic" panose="020B0502020202020204" pitchFamily="34" charset="0"/>
              </a:rPr>
              <a:t>Virtual gallery tours, zoom-in on masterpieces, artist timelines</a:t>
            </a:r>
          </a:p>
          <a:p>
            <a:pPr marL="0" lvl="0" indent="0" eaLnBrk="0" fontAlgn="base" hangingPunct="0">
              <a:lnSpc>
                <a:spcPct val="100000"/>
              </a:lnSpc>
              <a:spcBef>
                <a:spcPct val="0"/>
              </a:spcBef>
              <a:spcAft>
                <a:spcPct val="0"/>
              </a:spcAft>
              <a:buNone/>
            </a:pPr>
            <a:r>
              <a:rPr lang="en-US" altLang="en-US" sz="1800" b="1" u="sng" dirty="0">
                <a:solidFill>
                  <a:schemeClr val="accent1">
                    <a:lumMod val="75000"/>
                  </a:schemeClr>
                </a:solidFill>
                <a:latin typeface="Century Gothic" panose="020B0502020202020204" pitchFamily="34" charset="0"/>
              </a:rPr>
              <a:t>Tate Modern and Tate Britain: </a:t>
            </a:r>
            <a:r>
              <a:rPr lang="en-US" altLang="en-US" sz="1800" dirty="0">
                <a:latin typeface="Century Gothic" panose="020B0502020202020204" pitchFamily="34" charset="0"/>
              </a:rPr>
              <a:t>British and international modern art</a:t>
            </a:r>
          </a:p>
          <a:p>
            <a:pPr marL="0" lvl="0" indent="0" eaLnBrk="0" fontAlgn="base" hangingPunct="0">
              <a:lnSpc>
                <a:spcPct val="100000"/>
              </a:lnSpc>
              <a:spcBef>
                <a:spcPct val="0"/>
              </a:spcBef>
              <a:spcAft>
                <a:spcPct val="0"/>
              </a:spcAft>
              <a:buNone/>
            </a:pPr>
            <a:r>
              <a:rPr lang="en-US" altLang="en-US" sz="1800" dirty="0">
                <a:latin typeface="Century Gothic" panose="020B0502020202020204" pitchFamily="34" charset="0"/>
              </a:rPr>
              <a:t>Artist profiles, curated collections, exhibition guides</a:t>
            </a:r>
          </a:p>
          <a:p>
            <a:pPr marL="0" lvl="0" indent="0" eaLnBrk="0" fontAlgn="base" hangingPunct="0">
              <a:lnSpc>
                <a:spcPct val="100000"/>
              </a:lnSpc>
              <a:spcBef>
                <a:spcPct val="0"/>
              </a:spcBef>
              <a:spcAft>
                <a:spcPct val="0"/>
              </a:spcAft>
              <a:buNone/>
            </a:pPr>
            <a:r>
              <a:rPr lang="en-US" altLang="en-US" sz="1800" b="1" u="sng" dirty="0">
                <a:solidFill>
                  <a:schemeClr val="accent1">
                    <a:lumMod val="75000"/>
                  </a:schemeClr>
                </a:solidFill>
                <a:latin typeface="Century Gothic" panose="020B0502020202020204" pitchFamily="34" charset="0"/>
              </a:rPr>
              <a:t>The National Gallery, London: </a:t>
            </a:r>
            <a:r>
              <a:rPr lang="en-US" altLang="en-US" sz="1800" dirty="0">
                <a:latin typeface="Century Gothic" panose="020B0502020202020204" pitchFamily="34" charset="0"/>
              </a:rPr>
              <a:t>Explore over 2,000 paintings by artists like Van Gogh, Turner, and da Vinci</a:t>
            </a:r>
          </a:p>
          <a:p>
            <a:pPr marL="0" lvl="0" indent="0" eaLnBrk="0" fontAlgn="base" hangingPunct="0">
              <a:lnSpc>
                <a:spcPct val="100000"/>
              </a:lnSpc>
              <a:spcBef>
                <a:spcPct val="0"/>
              </a:spcBef>
              <a:spcAft>
                <a:spcPct val="0"/>
              </a:spcAft>
              <a:buNone/>
            </a:pPr>
            <a:r>
              <a:rPr lang="en-US" altLang="en-US" sz="1800" b="1" u="sng" dirty="0">
                <a:solidFill>
                  <a:schemeClr val="accent1">
                    <a:lumMod val="75000"/>
                  </a:schemeClr>
                </a:solidFill>
                <a:latin typeface="Century Gothic" panose="020B0502020202020204" pitchFamily="34" charset="0"/>
              </a:rPr>
              <a:t>The Victoria &amp; Albert Museum (V&amp;A):</a:t>
            </a:r>
            <a:r>
              <a:rPr lang="en-US" altLang="en-US" sz="1800" dirty="0">
                <a:latin typeface="Century Gothic" panose="020B0502020202020204" pitchFamily="34" charset="0"/>
              </a:rPr>
              <a:t>Decorative arts, design, fashion, and photography collection</a:t>
            </a:r>
          </a:p>
          <a:p>
            <a:pPr marL="0" lvl="0" indent="0" eaLnBrk="0" fontAlgn="base" hangingPunct="0">
              <a:lnSpc>
                <a:spcPct val="100000"/>
              </a:lnSpc>
              <a:spcBef>
                <a:spcPct val="0"/>
              </a:spcBef>
              <a:spcAft>
                <a:spcPct val="0"/>
              </a:spcAft>
              <a:buNone/>
            </a:pPr>
            <a:r>
              <a:rPr lang="en-US" altLang="en-US" sz="1800" b="1" dirty="0">
                <a:solidFill>
                  <a:schemeClr val="accent1">
                    <a:lumMod val="75000"/>
                  </a:schemeClr>
                </a:solidFill>
                <a:latin typeface="Century Gothic" panose="020B0502020202020204" pitchFamily="34" charset="0"/>
              </a:rPr>
              <a:t>The Metropolitan Museum of Art (The Met):</a:t>
            </a:r>
            <a:r>
              <a:rPr lang="en-US" altLang="en-US" sz="1800" dirty="0">
                <a:latin typeface="Century Gothic" panose="020B0502020202020204" pitchFamily="34" charset="0"/>
              </a:rPr>
              <a:t>Extensive collection from across the world and through history</a:t>
            </a:r>
          </a:p>
          <a:p>
            <a:pPr marL="0" lvl="0" indent="0" eaLnBrk="0" fontAlgn="base" hangingPunct="0">
              <a:lnSpc>
                <a:spcPct val="100000"/>
              </a:lnSpc>
              <a:spcBef>
                <a:spcPct val="0"/>
              </a:spcBef>
              <a:spcAft>
                <a:spcPct val="0"/>
              </a:spcAft>
              <a:buNone/>
            </a:pPr>
            <a:r>
              <a:rPr lang="en-US" altLang="en-US" sz="1800" b="1" dirty="0">
                <a:solidFill>
                  <a:schemeClr val="accent1">
                    <a:lumMod val="75000"/>
                  </a:schemeClr>
                </a:solidFill>
                <a:latin typeface="Century Gothic" panose="020B0502020202020204" pitchFamily="34" charset="0"/>
              </a:rPr>
              <a:t>The Museum of Modern Art (MoMA): </a:t>
            </a:r>
            <a:r>
              <a:rPr lang="en-US" altLang="en-US" sz="1800" dirty="0">
                <a:latin typeface="Century Gothic" panose="020B0502020202020204" pitchFamily="34" charset="0"/>
              </a:rPr>
              <a:t>Leading collection of modern and contemporary art</a:t>
            </a:r>
          </a:p>
        </p:txBody>
      </p:sp>
      <p:pic>
        <p:nvPicPr>
          <p:cNvPr id="13" name="Picture 12">
            <a:extLst>
              <a:ext uri="{FF2B5EF4-FFF2-40B4-BE49-F238E27FC236}">
                <a16:creationId xmlns:a16="http://schemas.microsoft.com/office/drawing/2014/main" id="{6ABF2385-4B5D-4E0C-9906-AA8C2180EE5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083" t="6060" r="7284" b="5693"/>
          <a:stretch/>
        </p:blipFill>
        <p:spPr>
          <a:xfrm rot="16200000">
            <a:off x="9658366" y="341542"/>
            <a:ext cx="1800523" cy="2533158"/>
          </a:xfrm>
          <a:prstGeom prst="rect">
            <a:avLst/>
          </a:prstGeom>
          <a:ln>
            <a:solidFill>
              <a:srgbClr val="002060"/>
            </a:solidFill>
          </a:ln>
        </p:spPr>
      </p:pic>
      <p:pic>
        <p:nvPicPr>
          <p:cNvPr id="17" name="Picture 16">
            <a:extLst>
              <a:ext uri="{FF2B5EF4-FFF2-40B4-BE49-F238E27FC236}">
                <a16:creationId xmlns:a16="http://schemas.microsoft.com/office/drawing/2014/main" id="{DB5EA310-E95B-4858-B8F8-2E62D66309E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53015" y="2412716"/>
            <a:ext cx="2040865" cy="2721152"/>
          </a:xfrm>
          <a:prstGeom prst="rect">
            <a:avLst/>
          </a:prstGeom>
          <a:ln>
            <a:solidFill>
              <a:srgbClr val="002060"/>
            </a:solidFill>
          </a:ln>
        </p:spPr>
      </p:pic>
      <p:pic>
        <p:nvPicPr>
          <p:cNvPr id="1026" name="Picture 2" descr="Inspire the Future – Fullbrook School">
            <a:extLst>
              <a:ext uri="{FF2B5EF4-FFF2-40B4-BE49-F238E27FC236}">
                <a16:creationId xmlns:a16="http://schemas.microsoft.com/office/drawing/2014/main" id="{297B7B0D-80EB-477A-922A-20D09149134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88622" y="5219700"/>
            <a:ext cx="3140010" cy="155246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137618E3-8C33-453D-BC69-8075DE470C58}"/>
              </a:ext>
            </a:extLst>
          </p:cNvPr>
          <p:cNvSpPr/>
          <p:nvPr/>
        </p:nvSpPr>
        <p:spPr>
          <a:xfrm>
            <a:off x="130361" y="1002268"/>
            <a:ext cx="8993014" cy="461665"/>
          </a:xfrm>
          <a:prstGeom prst="rect">
            <a:avLst/>
          </a:prstGeom>
        </p:spPr>
        <p:txBody>
          <a:bodyPr wrap="square">
            <a:spAutoFit/>
          </a:bodyPr>
          <a:lstStyle/>
          <a:p>
            <a:r>
              <a:rPr lang="en-GB" sz="2400" b="1" dirty="0">
                <a:solidFill>
                  <a:schemeClr val="accent1">
                    <a:lumMod val="75000"/>
                  </a:schemeClr>
                </a:solidFill>
                <a:latin typeface="Century Gothic" panose="020B0502020202020204" pitchFamily="34" charset="0"/>
              </a:rPr>
              <a:t>These are some really good places to go for help……..</a:t>
            </a:r>
            <a:endParaRPr lang="en-GB" sz="2400" dirty="0">
              <a:latin typeface="Century Gothic" panose="020B0502020202020204" pitchFamily="34" charset="0"/>
            </a:endParaRPr>
          </a:p>
        </p:txBody>
      </p:sp>
    </p:spTree>
    <p:extLst>
      <p:ext uri="{BB962C8B-B14F-4D97-AF65-F5344CB8AC3E}">
        <p14:creationId xmlns:p14="http://schemas.microsoft.com/office/powerpoint/2010/main" val="24083943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3D2AD7-6B1F-E720-3979-3DBCB1852E1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E0A6400-1D84-7200-8E53-9F2A1B6AA2D9}"/>
              </a:ext>
            </a:extLst>
          </p:cNvPr>
          <p:cNvSpPr/>
          <p:nvPr/>
        </p:nvSpPr>
        <p:spPr>
          <a:xfrm flipV="1">
            <a:off x="-16963" y="6242474"/>
            <a:ext cx="12208964" cy="61552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a:p>
        </p:txBody>
      </p:sp>
      <p:sp>
        <p:nvSpPr>
          <p:cNvPr id="5" name="Title 1">
            <a:extLst>
              <a:ext uri="{FF2B5EF4-FFF2-40B4-BE49-F238E27FC236}">
                <a16:creationId xmlns:a16="http://schemas.microsoft.com/office/drawing/2014/main" id="{65F5E484-C501-F714-C076-DA4294F7FBF7}"/>
              </a:ext>
            </a:extLst>
          </p:cNvPr>
          <p:cNvSpPr txBox="1">
            <a:spLocks/>
          </p:cNvSpPr>
          <p:nvPr/>
        </p:nvSpPr>
        <p:spPr>
          <a:xfrm>
            <a:off x="531772" y="0"/>
            <a:ext cx="11111494" cy="707859"/>
          </a:xfrm>
          <a:prstGeom prst="rect">
            <a:avLst/>
          </a:prstGeom>
        </p:spPr>
        <p:txBody>
          <a:bodyPr vert="horz" lIns="91440" tIns="45720" rIns="91440" bIns="45720" anchor="b">
            <a:normAutofit fontScale="92500" lnSpcReduction="10000"/>
          </a:bodyPr>
          <a:lstStyle>
            <a:lvl1pPr algn="l" rtl="0" eaLnBrk="1" latinLnBrk="0" hangingPunct="1">
              <a:spcBef>
                <a:spcPct val="0"/>
              </a:spcBef>
              <a:buNone/>
              <a:defRPr sz="4200" kern="1200">
                <a:solidFill>
                  <a:schemeClr val="tx2"/>
                </a:solidFill>
                <a:latin typeface="+mj-lt"/>
                <a:ea typeface="+mj-ea"/>
                <a:cs typeface="+mj-cs"/>
              </a:defRPr>
            </a:lvl1pPr>
            <a:extLst/>
          </a:lstStyle>
          <a:p>
            <a:r>
              <a:rPr lang="en-US" sz="4800" b="1" dirty="0">
                <a:latin typeface="+mn-lt"/>
              </a:rPr>
              <a:t>Ready for GCSE Evening – Art, Craft and Design</a:t>
            </a:r>
            <a:endParaRPr lang="en-US" sz="3600" dirty="0"/>
          </a:p>
        </p:txBody>
      </p:sp>
      <p:pic>
        <p:nvPicPr>
          <p:cNvPr id="1026" name="Picture 2" descr="Inspire the Future – Fullbrook School">
            <a:extLst>
              <a:ext uri="{FF2B5EF4-FFF2-40B4-BE49-F238E27FC236}">
                <a16:creationId xmlns:a16="http://schemas.microsoft.com/office/drawing/2014/main" id="{297B7B0D-80EB-477A-922A-20D0914913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88622" y="5219700"/>
            <a:ext cx="3140010" cy="1552463"/>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3">
            <a:extLst>
              <a:ext uri="{FF2B5EF4-FFF2-40B4-BE49-F238E27FC236}">
                <a16:creationId xmlns:a16="http://schemas.microsoft.com/office/drawing/2014/main" id="{6400BC0D-C487-4986-A4DB-48DF6B067A45}"/>
              </a:ext>
            </a:extLst>
          </p:cNvPr>
          <p:cNvSpPr>
            <a:spLocks noChangeArrowheads="1"/>
          </p:cNvSpPr>
          <p:nvPr/>
        </p:nvSpPr>
        <p:spPr bwMode="auto">
          <a:xfrm>
            <a:off x="310744" y="1247788"/>
            <a:ext cx="11553547" cy="2862322"/>
          </a:xfrm>
          <a:prstGeom prst="rect">
            <a:avLst/>
          </a:prstGeom>
          <a:noFill/>
          <a:ln w="9525">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b="1" i="0" u="none" strike="noStrike" cap="none" normalizeH="0" baseline="0" dirty="0">
                <a:ln>
                  <a:noFill/>
                </a:ln>
                <a:solidFill>
                  <a:schemeClr val="tx1"/>
                </a:solidFill>
                <a:effectLst/>
                <a:latin typeface="Century Gothic" panose="020B0502020202020204" pitchFamily="34" charset="0"/>
                <a:hlinkClick r:id="rId4"/>
              </a:rPr>
              <a:t>Magnum Photos</a:t>
            </a:r>
            <a:r>
              <a:rPr lang="en-US" altLang="en-US" dirty="0">
                <a:latin typeface="Century Gothic" panose="020B0502020202020204" pitchFamily="34" charset="0"/>
              </a:rPr>
              <a:t> - </a:t>
            </a:r>
            <a:r>
              <a:rPr kumimoji="0" lang="en-US" altLang="en-US" b="0" i="0" u="none" strike="noStrike" cap="none" normalizeH="0" baseline="0" dirty="0">
                <a:ln>
                  <a:noFill/>
                </a:ln>
                <a:solidFill>
                  <a:schemeClr val="tx1"/>
                </a:solidFill>
                <a:effectLst/>
                <a:latin typeface="Century Gothic" panose="020B0502020202020204" pitchFamily="34" charset="0"/>
              </a:rPr>
              <a:t>Powerful photojournalism and storytelling from iconic photographers</a:t>
            </a:r>
          </a:p>
          <a:p>
            <a:pPr marL="0" marR="0" lvl="0" indent="0" algn="l" defTabSz="914400" rtl="0" eaLnBrk="0" fontAlgn="base" latinLnBrk="0" hangingPunct="0">
              <a:lnSpc>
                <a:spcPct val="100000"/>
              </a:lnSpc>
              <a:spcBef>
                <a:spcPct val="0"/>
              </a:spcBef>
              <a:spcAft>
                <a:spcPct val="0"/>
              </a:spcAft>
              <a:buClrTx/>
              <a:buSzTx/>
              <a:tabLst/>
            </a:pPr>
            <a:r>
              <a:rPr kumimoji="0" lang="en-US" altLang="en-US" b="1" i="0" u="none" strike="noStrike" cap="none" normalizeH="0" baseline="0" dirty="0">
                <a:ln>
                  <a:noFill/>
                </a:ln>
                <a:solidFill>
                  <a:schemeClr val="tx1"/>
                </a:solidFill>
                <a:effectLst/>
                <a:latin typeface="Century Gothic" panose="020B0502020202020204" pitchFamily="34" charset="0"/>
                <a:hlinkClick r:id="rId5"/>
              </a:rPr>
              <a:t>The Photographers’ Gallery</a:t>
            </a:r>
            <a:r>
              <a:rPr lang="en-US" altLang="en-US" dirty="0">
                <a:latin typeface="Century Gothic" panose="020B0502020202020204" pitchFamily="34" charset="0"/>
              </a:rPr>
              <a:t> - </a:t>
            </a:r>
            <a:r>
              <a:rPr kumimoji="0" lang="en-US" altLang="en-US" b="0" i="0" u="none" strike="noStrike" cap="none" normalizeH="0" baseline="0" dirty="0">
                <a:ln>
                  <a:noFill/>
                </a:ln>
                <a:solidFill>
                  <a:schemeClr val="tx1"/>
                </a:solidFill>
                <a:effectLst/>
                <a:latin typeface="Century Gothic" panose="020B0502020202020204" pitchFamily="34" charset="0"/>
              </a:rPr>
              <a:t>Contemporary photography exhibitions and artist features</a:t>
            </a:r>
          </a:p>
          <a:p>
            <a:pPr marL="0" marR="0" lvl="0" indent="0" algn="l" defTabSz="914400" rtl="0" eaLnBrk="0" fontAlgn="base" latinLnBrk="0" hangingPunct="0">
              <a:lnSpc>
                <a:spcPct val="100000"/>
              </a:lnSpc>
              <a:spcBef>
                <a:spcPct val="0"/>
              </a:spcBef>
              <a:spcAft>
                <a:spcPct val="0"/>
              </a:spcAft>
              <a:buClrTx/>
              <a:buSzTx/>
              <a:tabLst/>
            </a:pPr>
            <a:r>
              <a:rPr kumimoji="0" lang="en-US" altLang="en-US" b="1" i="0" u="sng" strike="noStrike" cap="none" normalizeH="0" baseline="0" dirty="0">
                <a:ln>
                  <a:noFill/>
                </a:ln>
                <a:solidFill>
                  <a:srgbClr val="0070C0"/>
                </a:solidFill>
                <a:effectLst/>
                <a:latin typeface="Century Gothic" panose="020B0502020202020204" pitchFamily="34" charset="0"/>
              </a:rPr>
              <a:t>V&amp;A Photography Collection</a:t>
            </a:r>
            <a:r>
              <a:rPr lang="en-US" altLang="en-US" u="sng" dirty="0">
                <a:solidFill>
                  <a:srgbClr val="0070C0"/>
                </a:solidFill>
                <a:latin typeface="Century Gothic" panose="020B0502020202020204" pitchFamily="34" charset="0"/>
              </a:rPr>
              <a:t> </a:t>
            </a:r>
            <a:r>
              <a:rPr lang="en-US" altLang="en-US" dirty="0">
                <a:latin typeface="Century Gothic" panose="020B0502020202020204" pitchFamily="34" charset="0"/>
              </a:rPr>
              <a:t>- </a:t>
            </a:r>
            <a:r>
              <a:rPr kumimoji="0" lang="en-US" altLang="en-US" b="0" i="0" u="none" strike="noStrike" cap="none" normalizeH="0" baseline="0" dirty="0">
                <a:ln>
                  <a:noFill/>
                </a:ln>
                <a:solidFill>
                  <a:schemeClr val="tx1"/>
                </a:solidFill>
                <a:effectLst/>
                <a:latin typeface="Century Gothic" panose="020B0502020202020204" pitchFamily="34" charset="0"/>
              </a:rPr>
              <a:t>One of the oldest and largest photography collections in the world</a:t>
            </a:r>
          </a:p>
          <a:p>
            <a:pPr marL="0" marR="0" lvl="0" indent="0" algn="l" defTabSz="914400" rtl="0" eaLnBrk="0" fontAlgn="base" latinLnBrk="0" hangingPunct="0">
              <a:lnSpc>
                <a:spcPct val="100000"/>
              </a:lnSpc>
              <a:spcBef>
                <a:spcPct val="0"/>
              </a:spcBef>
              <a:spcAft>
                <a:spcPct val="0"/>
              </a:spcAft>
              <a:buClrTx/>
              <a:buSzTx/>
              <a:tabLst/>
            </a:pPr>
            <a:r>
              <a:rPr kumimoji="0" lang="en-US" altLang="en-US" b="1" i="0" u="none" strike="noStrike" cap="none" normalizeH="0" baseline="0" dirty="0">
                <a:ln>
                  <a:noFill/>
                </a:ln>
                <a:solidFill>
                  <a:schemeClr val="tx1"/>
                </a:solidFill>
                <a:effectLst/>
                <a:latin typeface="Century Gothic" panose="020B0502020202020204" pitchFamily="34" charset="0"/>
                <a:hlinkClick r:id="rId6"/>
              </a:rPr>
              <a:t>ICP – International Center of Photography</a:t>
            </a:r>
            <a:r>
              <a:rPr lang="en-US" altLang="en-US" dirty="0">
                <a:latin typeface="Century Gothic" panose="020B0502020202020204" pitchFamily="34" charset="0"/>
              </a:rPr>
              <a:t> - </a:t>
            </a:r>
            <a:r>
              <a:rPr kumimoji="0" lang="en-US" altLang="en-US" b="0" i="0" u="none" strike="noStrike" cap="none" normalizeH="0" baseline="0" dirty="0">
                <a:ln>
                  <a:noFill/>
                </a:ln>
                <a:solidFill>
                  <a:schemeClr val="tx1"/>
                </a:solidFill>
                <a:effectLst/>
                <a:latin typeface="Century Gothic" panose="020B0502020202020204" pitchFamily="34" charset="0"/>
              </a:rPr>
              <a:t>Features documentary, portrait, and conceptual photography</a:t>
            </a:r>
          </a:p>
          <a:p>
            <a:pPr marL="0" marR="0" lvl="0" indent="0" algn="l" defTabSz="914400" rtl="0" eaLnBrk="0" fontAlgn="base" latinLnBrk="0" hangingPunct="0">
              <a:lnSpc>
                <a:spcPct val="100000"/>
              </a:lnSpc>
              <a:spcBef>
                <a:spcPct val="0"/>
              </a:spcBef>
              <a:spcAft>
                <a:spcPct val="0"/>
              </a:spcAft>
              <a:buClrTx/>
              <a:buSzTx/>
              <a:tabLst/>
            </a:pPr>
            <a:r>
              <a:rPr kumimoji="0" lang="en-US" altLang="en-US" b="1" i="0" u="none" strike="noStrike" cap="none" normalizeH="0" baseline="0" dirty="0" err="1">
                <a:ln>
                  <a:noFill/>
                </a:ln>
                <a:solidFill>
                  <a:schemeClr val="tx1"/>
                </a:solidFill>
                <a:effectLst/>
                <a:latin typeface="Century Gothic" panose="020B0502020202020204" pitchFamily="34" charset="0"/>
                <a:hlinkClick r:id="rId7"/>
              </a:rPr>
              <a:t>LensCulture</a:t>
            </a:r>
            <a:r>
              <a:rPr lang="en-US" altLang="en-US" dirty="0">
                <a:latin typeface="Century Gothic" panose="020B0502020202020204" pitchFamily="34" charset="0"/>
              </a:rPr>
              <a:t> - </a:t>
            </a:r>
            <a:r>
              <a:rPr kumimoji="0" lang="en-US" altLang="en-US" b="0" i="0" u="none" strike="noStrike" cap="none" normalizeH="0" baseline="0" dirty="0">
                <a:ln>
                  <a:noFill/>
                </a:ln>
                <a:solidFill>
                  <a:schemeClr val="tx1"/>
                </a:solidFill>
                <a:effectLst/>
                <a:latin typeface="Century Gothic" panose="020B0502020202020204" pitchFamily="34" charset="0"/>
              </a:rPr>
              <a:t>Discover innovative contemporary photography and competitions</a:t>
            </a:r>
          </a:p>
          <a:p>
            <a:pPr marL="0" marR="0" lvl="0" indent="0" algn="l" defTabSz="914400" rtl="0" eaLnBrk="0" fontAlgn="base" latinLnBrk="0" hangingPunct="0">
              <a:lnSpc>
                <a:spcPct val="100000"/>
              </a:lnSpc>
              <a:spcBef>
                <a:spcPct val="0"/>
              </a:spcBef>
              <a:spcAft>
                <a:spcPct val="0"/>
              </a:spcAft>
              <a:buClrTx/>
              <a:buSzTx/>
              <a:tabLst/>
            </a:pPr>
            <a:endParaRPr lang="en-US" altLang="en-US" dirty="0">
              <a:latin typeface="Century Gothic" panose="020B0502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b="1" i="0" u="sng" strike="noStrike" cap="none" normalizeH="0" baseline="0" dirty="0">
                <a:ln>
                  <a:noFill/>
                </a:ln>
                <a:effectLst/>
                <a:latin typeface="Century Gothic" panose="020B0502020202020204" pitchFamily="34" charset="0"/>
              </a:rPr>
              <a:t>YouTube Videos:</a:t>
            </a:r>
          </a:p>
          <a:p>
            <a:pPr lvl="0" eaLnBrk="0" fontAlgn="base" hangingPunct="0">
              <a:spcBef>
                <a:spcPct val="0"/>
              </a:spcBef>
              <a:spcAft>
                <a:spcPct val="0"/>
              </a:spcAft>
            </a:pPr>
            <a:r>
              <a:rPr lang="en-GB" dirty="0">
                <a:latin typeface="Century Gothic" panose="020B0502020202020204" pitchFamily="34" charset="0"/>
              </a:rPr>
              <a:t>Watch relevant YouTube videos to explore how an artist created their work, the reasons behind their choices, and the possible meaning of their artwork.</a:t>
            </a:r>
            <a:endParaRPr kumimoji="0" lang="en-US" altLang="en-US" b="0" i="0" u="none" strike="noStrike" cap="none" normalizeH="0" baseline="0" dirty="0">
              <a:ln>
                <a:noFill/>
              </a:ln>
              <a:solidFill>
                <a:schemeClr val="tx1"/>
              </a:solidFill>
              <a:effectLst/>
              <a:latin typeface="Century Gothic" panose="020B0502020202020204" pitchFamily="34" charset="0"/>
            </a:endParaRPr>
          </a:p>
        </p:txBody>
      </p:sp>
      <p:pic>
        <p:nvPicPr>
          <p:cNvPr id="9" name="Picture 8">
            <a:extLst>
              <a:ext uri="{FF2B5EF4-FFF2-40B4-BE49-F238E27FC236}">
                <a16:creationId xmlns:a16="http://schemas.microsoft.com/office/drawing/2014/main" id="{F6DC96FB-2FA1-4003-8B0E-0DE956D2BB10}"/>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4445" t="3204" r="6889" b="11478"/>
          <a:stretch/>
        </p:blipFill>
        <p:spPr>
          <a:xfrm rot="5400000">
            <a:off x="-209" y="4737057"/>
            <a:ext cx="2234436" cy="1612529"/>
          </a:xfrm>
          <a:prstGeom prst="rect">
            <a:avLst/>
          </a:prstGeom>
          <a:ln>
            <a:solidFill>
              <a:schemeClr val="accent1"/>
            </a:solidFill>
          </a:ln>
        </p:spPr>
      </p:pic>
      <p:pic>
        <p:nvPicPr>
          <p:cNvPr id="10" name="Picture 9">
            <a:extLst>
              <a:ext uri="{FF2B5EF4-FFF2-40B4-BE49-F238E27FC236}">
                <a16:creationId xmlns:a16="http://schemas.microsoft.com/office/drawing/2014/main" id="{8A240E59-E371-404D-B1F8-C59AA29B4D9E}"/>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3203" r="2879" b="10107"/>
          <a:stretch/>
        </p:blipFill>
        <p:spPr>
          <a:xfrm rot="5400000">
            <a:off x="1782912" y="4795404"/>
            <a:ext cx="2234438" cy="1495838"/>
          </a:xfrm>
          <a:prstGeom prst="rect">
            <a:avLst/>
          </a:prstGeom>
          <a:ln>
            <a:solidFill>
              <a:schemeClr val="accent1"/>
            </a:solidFill>
          </a:ln>
        </p:spPr>
      </p:pic>
      <p:pic>
        <p:nvPicPr>
          <p:cNvPr id="12" name="Picture 11">
            <a:extLst>
              <a:ext uri="{FF2B5EF4-FFF2-40B4-BE49-F238E27FC236}">
                <a16:creationId xmlns:a16="http://schemas.microsoft.com/office/drawing/2014/main" id="{62C5BA21-5E0A-4750-AEA2-DFD3074491B5}"/>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11046" t="3847" r="5036" b="5980"/>
          <a:stretch/>
        </p:blipFill>
        <p:spPr>
          <a:xfrm>
            <a:off x="3876988" y="4426103"/>
            <a:ext cx="1559579" cy="2234437"/>
          </a:xfrm>
          <a:prstGeom prst="rect">
            <a:avLst/>
          </a:prstGeom>
          <a:ln>
            <a:solidFill>
              <a:schemeClr val="accent1"/>
            </a:solidFill>
          </a:ln>
        </p:spPr>
      </p:pic>
      <p:sp>
        <p:nvSpPr>
          <p:cNvPr id="2" name="Rectangle 1">
            <a:extLst>
              <a:ext uri="{FF2B5EF4-FFF2-40B4-BE49-F238E27FC236}">
                <a16:creationId xmlns:a16="http://schemas.microsoft.com/office/drawing/2014/main" id="{A1888B21-4D7B-4ABA-832A-6A3E3823DBBE}"/>
              </a:ext>
            </a:extLst>
          </p:cNvPr>
          <p:cNvSpPr/>
          <p:nvPr/>
        </p:nvSpPr>
        <p:spPr>
          <a:xfrm>
            <a:off x="236581" y="732546"/>
            <a:ext cx="5327099" cy="461665"/>
          </a:xfrm>
          <a:prstGeom prst="rect">
            <a:avLst/>
          </a:prstGeom>
        </p:spPr>
        <p:txBody>
          <a:bodyPr wrap="none">
            <a:spAutoFit/>
          </a:bodyPr>
          <a:lstStyle/>
          <a:p>
            <a:pPr lvl="0" eaLnBrk="0" fontAlgn="base" hangingPunct="0">
              <a:spcBef>
                <a:spcPct val="0"/>
              </a:spcBef>
              <a:spcAft>
                <a:spcPct val="0"/>
              </a:spcAft>
            </a:pPr>
            <a:r>
              <a:rPr lang="en-US" altLang="en-US" sz="2400" b="1" u="sng" dirty="0">
                <a:latin typeface="Century Gothic" panose="020B0502020202020204" pitchFamily="34" charset="0"/>
              </a:rPr>
              <a:t>Photography-Focused Collections:</a:t>
            </a:r>
          </a:p>
        </p:txBody>
      </p:sp>
      <p:pic>
        <p:nvPicPr>
          <p:cNvPr id="6" name="Picture 5">
            <a:extLst>
              <a:ext uri="{FF2B5EF4-FFF2-40B4-BE49-F238E27FC236}">
                <a16:creationId xmlns:a16="http://schemas.microsoft.com/office/drawing/2014/main" id="{4D965D2D-FFE5-4FD5-A55E-F2C0ACBE3955}"/>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1649" t="8153" r="4331" b="6857"/>
          <a:stretch/>
        </p:blipFill>
        <p:spPr>
          <a:xfrm rot="5400000">
            <a:off x="5300354" y="4793389"/>
            <a:ext cx="2267766" cy="1537464"/>
          </a:xfrm>
          <a:prstGeom prst="rect">
            <a:avLst/>
          </a:prstGeom>
          <a:ln>
            <a:solidFill>
              <a:schemeClr val="accent1"/>
            </a:solidFill>
          </a:ln>
        </p:spPr>
      </p:pic>
      <p:pic>
        <p:nvPicPr>
          <p:cNvPr id="11" name="Picture 10">
            <a:extLst>
              <a:ext uri="{FF2B5EF4-FFF2-40B4-BE49-F238E27FC236}">
                <a16:creationId xmlns:a16="http://schemas.microsoft.com/office/drawing/2014/main" id="{00C5E5AC-ADF8-4C17-8518-19A8239C5CEF}"/>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2879" t="6319" r="1251" b="6858"/>
          <a:stretch/>
        </p:blipFill>
        <p:spPr>
          <a:xfrm rot="5400000">
            <a:off x="7052255" y="4790164"/>
            <a:ext cx="2269900" cy="1541783"/>
          </a:xfrm>
          <a:prstGeom prst="rect">
            <a:avLst/>
          </a:prstGeom>
          <a:ln>
            <a:solidFill>
              <a:schemeClr val="accent1"/>
            </a:solidFill>
          </a:ln>
        </p:spPr>
      </p:pic>
    </p:spTree>
    <p:extLst>
      <p:ext uri="{BB962C8B-B14F-4D97-AF65-F5344CB8AC3E}">
        <p14:creationId xmlns:p14="http://schemas.microsoft.com/office/powerpoint/2010/main" val="35773337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152B81767A5FD4AA550BCD806DC63E7" ma:contentTypeVersion="4" ma:contentTypeDescription="Create a new document." ma:contentTypeScope="" ma:versionID="72349812443ca2e53c0875fb495a5c71">
  <xsd:schema xmlns:xsd="http://www.w3.org/2001/XMLSchema" xmlns:xs="http://www.w3.org/2001/XMLSchema" xmlns:p="http://schemas.microsoft.com/office/2006/metadata/properties" xmlns:ns2="4465fd53-cd2a-4b8a-a5cc-0649bbaf7cfc" xmlns:ns3="2e4bfa40-5be1-4df0-a697-9b033adaf6e3" xmlns:ns4="2289bc2a-be1c-479f-9b41-db21b3a966c6" xmlns:ns5="4d7083a5-face-486e-b376-e2915d559a4b" targetNamespace="http://schemas.microsoft.com/office/2006/metadata/properties" ma:root="true" ma:fieldsID="c274cd26acaf0926f21dfdf5c47ad8ef" ns2:_="" ns3:_="" ns4:_="" ns5:_="">
    <xsd:import namespace="4465fd53-cd2a-4b8a-a5cc-0649bbaf7cfc"/>
    <xsd:import namespace="2e4bfa40-5be1-4df0-a697-9b033adaf6e3"/>
    <xsd:import namespace="2289bc2a-be1c-479f-9b41-db21b3a966c6"/>
    <xsd:import namespace="4d7083a5-face-486e-b376-e2915d559a4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ServiceLocation" minOccurs="0"/>
                <xsd:element ref="ns2:MediaLengthInSeconds" minOccurs="0"/>
                <xsd:element ref="ns2:MediaServiceObjectDetectorVersions" minOccurs="0"/>
                <xsd:element ref="ns2:MediaServiceSearchProperties" minOccurs="0"/>
                <xsd:element ref="ns2:MediaServiceBillingMetadata" minOccurs="0"/>
                <xsd:element ref="ns4:lcf76f155ced4ddcb4097134ff3c332f" minOccurs="0"/>
                <xsd:element ref="ns5: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65fd53-cd2a-4b8a-a5cc-0649bbaf7cf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e4bfa40-5be1-4df0-a697-9b033adaf6e3"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289bc2a-be1c-479f-9b41-db21b3a966c6" elementFormDefault="qualified">
    <xsd:import namespace="http://schemas.microsoft.com/office/2006/documentManagement/types"/>
    <xsd:import namespace="http://schemas.microsoft.com/office/infopath/2007/PartnerControls"/>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692d47d3-bcd8-4a78-bc1a-a7d2cf999944"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4d7083a5-face-486e-b376-e2915d559a4b" elementFormDefault="qualified">
    <xsd:import namespace="http://schemas.microsoft.com/office/2006/documentManagement/types"/>
    <xsd:import namespace="http://schemas.microsoft.com/office/infopath/2007/PartnerControls"/>
    <xsd:element name="TaxCatchAll" ma:index="26" nillable="true" ma:displayName="Taxonomy Catch All Column" ma:hidden="true" ma:list="{326afbaf-29dc-4863-810a-31c06a1eedc4}" ma:internalName="TaxCatchAll" ma:showField="CatchAllData" ma:web="4d7083a5-face-486e-b376-e2915d559a4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2e4bfa40-5be1-4df0-a697-9b033adaf6e3">
      <UserInfo>
        <DisplayName/>
        <AccountId xsi:nil="true"/>
        <AccountType/>
      </UserInfo>
    </SharedWithUsers>
    <MediaLengthInSeconds xmlns="4465fd53-cd2a-4b8a-a5cc-0649bbaf7cfc" xsi:nil="true"/>
    <lcf76f155ced4ddcb4097134ff3c332f xmlns="2289bc2a-be1c-479f-9b41-db21b3a966c6">
      <Terms xmlns="http://schemas.microsoft.com/office/infopath/2007/PartnerControls"/>
    </lcf76f155ced4ddcb4097134ff3c332f>
    <TaxCatchAll xmlns="4d7083a5-face-486e-b376-e2915d559a4b" xsi:nil="true"/>
  </documentManagement>
</p:properties>
</file>

<file path=customXml/itemProps1.xml><?xml version="1.0" encoding="utf-8"?>
<ds:datastoreItem xmlns:ds="http://schemas.openxmlformats.org/officeDocument/2006/customXml" ds:itemID="{FD9033FB-B3A3-4410-B266-BD70717AC540}">
  <ds:schemaRefs>
    <ds:schemaRef ds:uri="http://schemas.microsoft.com/sharepoint/v3/contenttype/forms"/>
  </ds:schemaRefs>
</ds:datastoreItem>
</file>

<file path=customXml/itemProps2.xml><?xml version="1.0" encoding="utf-8"?>
<ds:datastoreItem xmlns:ds="http://schemas.openxmlformats.org/officeDocument/2006/customXml" ds:itemID="{14E9CAAD-98FF-413C-A735-A862212286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465fd53-cd2a-4b8a-a5cc-0649bbaf7cfc"/>
    <ds:schemaRef ds:uri="2e4bfa40-5be1-4df0-a697-9b033adaf6e3"/>
    <ds:schemaRef ds:uri="2289bc2a-be1c-479f-9b41-db21b3a966c6"/>
    <ds:schemaRef ds:uri="4d7083a5-face-486e-b376-e2915d559a4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C3AE5B3-3559-4B5B-A5E7-25A7F9315919}">
  <ds:schemaRefs>
    <ds:schemaRef ds:uri="http://schemas.openxmlformats.org/package/2006/metadata/core-properties"/>
    <ds:schemaRef ds:uri="0651a5a3-1980-4e4f-9c23-fb801bd9ad5a"/>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purl.org/dc/terms/"/>
    <ds:schemaRef ds:uri="b8b13e78-ae97-49a6-a374-084cbace3462"/>
    <ds:schemaRef ds:uri="http://www.w3.org/XML/1998/namespace"/>
    <ds:schemaRef ds:uri="2e4bfa40-5be1-4df0-a697-9b033adaf6e3"/>
    <ds:schemaRef ds:uri="4465fd53-cd2a-4b8a-a5cc-0649bbaf7cfc"/>
    <ds:schemaRef ds:uri="2289bc2a-be1c-479f-9b41-db21b3a966c6"/>
    <ds:schemaRef ds:uri="4d7083a5-face-486e-b376-e2915d559a4b"/>
  </ds:schemaRefs>
</ds:datastoreItem>
</file>

<file path=docProps/app.xml><?xml version="1.0" encoding="utf-8"?>
<Properties xmlns="http://schemas.openxmlformats.org/officeDocument/2006/extended-properties" xmlns:vt="http://schemas.openxmlformats.org/officeDocument/2006/docPropsVTypes">
  <TotalTime>2524</TotalTime>
  <Words>802</Words>
  <Application>Microsoft Office PowerPoint</Application>
  <PresentationFormat>Widescreen</PresentationFormat>
  <Paragraphs>73</Paragraphs>
  <Slides>7</Slides>
  <Notes>7</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7</vt:i4>
      </vt:variant>
    </vt:vector>
  </HeadingPairs>
  <TitlesOfParts>
    <vt:vector size="13" baseType="lpstr">
      <vt:lpstr>Arial</vt:lpstr>
      <vt:lpstr>Calibri</vt:lpstr>
      <vt:lpstr>Calibri Light</vt:lpstr>
      <vt:lpstr>Century Gothic</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Study Skills</dc:title>
  <dc:creator>Holly Petters</dc:creator>
  <cp:lastModifiedBy>R Coward (RC1 )</cp:lastModifiedBy>
  <cp:revision>506</cp:revision>
  <cp:lastPrinted>2025-07-18T11:11:49Z</cp:lastPrinted>
  <dcterms:created xsi:type="dcterms:W3CDTF">2019-11-20T10:12:42Z</dcterms:created>
  <dcterms:modified xsi:type="dcterms:W3CDTF">2026-09-09T10:50:29Z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0x0101004152B81767A5FD4AA550BCD806DC63E7</vt:lpwstr>
  </property>
  <property fmtid="{D5CDD505-2E9C-101B-9397-08002B2CF9AE}" pid="3" name="Order">
    <vt:r8>725400</vt:r8>
  </property>
  <property fmtid="{D5CDD505-2E9C-101B-9397-08002B2CF9AE}" pid="4" name="_SourceUrl">
    <vt:lpwstr/>
  </property>
  <property fmtid="{D5CDD505-2E9C-101B-9397-08002B2CF9AE}" pid="5" name="_SharedFileIndex">
    <vt:lpwstr/>
  </property>
  <property fmtid="{D5CDD505-2E9C-101B-9397-08002B2CF9AE}" pid="6" name="ComplianceAssetId">
    <vt:lpwstr/>
  </property>
  <property fmtid="{D5CDD505-2E9C-101B-9397-08002B2CF9AE}" pid="7" name="_ExtendedDescription">
    <vt:lpwstr/>
  </property>
  <property fmtid="{D5CDD505-2E9C-101B-9397-08002B2CF9AE}" pid="8" name="TriggerFlowInfo">
    <vt:lpwstr/>
  </property>
  <property fmtid="{D5CDD505-2E9C-101B-9397-08002B2CF9AE}" pid="9" name="MediaServiceImageTags">
    <vt:lpwstr/>
  </property>
</Properties>
</file>